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1618488"/>
            <a:ext cx="9144000" cy="932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heavy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1618488"/>
            <a:ext cx="9144000" cy="932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heavy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1618488"/>
            <a:ext cx="9144000" cy="932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heavy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2801111"/>
            <a:ext cx="9144000" cy="932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95980" y="697179"/>
            <a:ext cx="3240404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 u="heavy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2406" y="1298173"/>
            <a:ext cx="7621270" cy="3318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5618" y="980694"/>
            <a:ext cx="6840855" cy="1944370"/>
          </a:xfrm>
          <a:prstGeom prst="rect">
            <a:avLst/>
          </a:prstGeom>
          <a:solidFill>
            <a:srgbClr val="F6F5F0"/>
          </a:solidFill>
          <a:ln w="9525">
            <a:solidFill>
              <a:srgbClr val="8D868A"/>
            </a:solidFill>
          </a:ln>
        </p:spPr>
        <p:txBody>
          <a:bodyPr wrap="square" lIns="0" tIns="216535" rIns="0" bIns="0" rtlCol="0" vert="horz">
            <a:spAutoFit/>
          </a:bodyPr>
          <a:lstStyle/>
          <a:p>
            <a:pPr marL="1664970">
              <a:lnSpc>
                <a:spcPct val="100000"/>
              </a:lnSpc>
              <a:spcBef>
                <a:spcPts val="1705"/>
              </a:spcBef>
              <a:tabLst>
                <a:tab pos="4124960" algn="l"/>
              </a:tabLst>
            </a:pPr>
            <a:r>
              <a:rPr dirty="0" sz="3600" spc="254">
                <a:latin typeface="Garamond"/>
                <a:cs typeface="Garamond"/>
              </a:rPr>
              <a:t>LECTURE	</a:t>
            </a:r>
            <a:r>
              <a:rPr dirty="0" sz="3600" spc="195">
                <a:latin typeface="Garamond"/>
                <a:cs typeface="Garamond"/>
              </a:rPr>
              <a:t>TEN</a:t>
            </a:r>
            <a:endParaRPr sz="3600">
              <a:latin typeface="Garamond"/>
              <a:cs typeface="Garamond"/>
            </a:endParaRPr>
          </a:p>
          <a:p>
            <a:pPr algn="ctr" marL="207645" marR="247650">
              <a:lnSpc>
                <a:spcPct val="100000"/>
              </a:lnSpc>
              <a:tabLst>
                <a:tab pos="2237105" algn="l"/>
                <a:tab pos="3516629" algn="l"/>
                <a:tab pos="5933440" algn="l"/>
              </a:tabLst>
            </a:pPr>
            <a:r>
              <a:rPr dirty="0" sz="3600" spc="245">
                <a:latin typeface="Garamond"/>
                <a:cs typeface="Garamond"/>
              </a:rPr>
              <a:t>LENSES	</a:t>
            </a:r>
            <a:r>
              <a:rPr dirty="0" sz="3600" spc="190">
                <a:latin typeface="Garamond"/>
                <a:cs typeface="Garamond"/>
              </a:rPr>
              <a:t>AND	</a:t>
            </a:r>
            <a:r>
              <a:rPr dirty="0" sz="3600" spc="250">
                <a:latin typeface="Garamond"/>
                <a:cs typeface="Garamond"/>
              </a:rPr>
              <a:t>DEFECTS 	</a:t>
            </a:r>
            <a:r>
              <a:rPr dirty="0" sz="3600">
                <a:latin typeface="Garamond"/>
                <a:cs typeface="Garamond"/>
              </a:rPr>
              <a:t> </a:t>
            </a:r>
            <a:r>
              <a:rPr dirty="0" sz="3600" spc="145">
                <a:latin typeface="Garamond"/>
                <a:cs typeface="Garamond"/>
              </a:rPr>
              <a:t>OF</a:t>
            </a:r>
            <a:r>
              <a:rPr dirty="0" sz="3600" spc="-5">
                <a:latin typeface="Garamond"/>
                <a:cs typeface="Garamond"/>
              </a:rPr>
              <a:t> </a:t>
            </a:r>
            <a:r>
              <a:rPr dirty="0" sz="3600" spc="240">
                <a:latin typeface="Garamond"/>
                <a:cs typeface="Garamond"/>
              </a:rPr>
              <a:t>VISION</a:t>
            </a:r>
            <a:endParaRPr sz="3600">
              <a:latin typeface="Garamond"/>
              <a:cs typeface="Garamon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91080" y="3326282"/>
            <a:ext cx="5560695" cy="1741170"/>
          </a:xfrm>
          <a:prstGeom prst="rect">
            <a:avLst/>
          </a:prstGeom>
        </p:spPr>
        <p:txBody>
          <a:bodyPr wrap="square" lIns="0" tIns="203200" rIns="0" bIns="0" rtlCol="0" vert="horz">
            <a:spAutoFit/>
          </a:bodyPr>
          <a:lstStyle/>
          <a:p>
            <a:pPr marL="1574800">
              <a:lnSpc>
                <a:spcPct val="100000"/>
              </a:lnSpc>
              <a:spcBef>
                <a:spcPts val="1600"/>
              </a:spcBef>
            </a:pPr>
            <a:r>
              <a:rPr dirty="0" sz="2500" spc="-5" i="1">
                <a:latin typeface="Garamond"/>
                <a:cs typeface="Garamond"/>
              </a:rPr>
              <a:t>Sabah </a:t>
            </a:r>
            <a:r>
              <a:rPr dirty="0" sz="2500" i="1">
                <a:latin typeface="Garamond"/>
                <a:cs typeface="Garamond"/>
              </a:rPr>
              <a:t>Ibrahim</a:t>
            </a:r>
            <a:r>
              <a:rPr dirty="0" sz="2500" spc="-55" i="1">
                <a:latin typeface="Garamond"/>
                <a:cs typeface="Garamond"/>
              </a:rPr>
              <a:t> </a:t>
            </a:r>
            <a:r>
              <a:rPr dirty="0" sz="2500" spc="-10" i="1">
                <a:latin typeface="Garamond"/>
                <a:cs typeface="Garamond"/>
              </a:rPr>
              <a:t>Abbas</a:t>
            </a:r>
            <a:endParaRPr sz="2500">
              <a:latin typeface="Garamond"/>
              <a:cs typeface="Garamond"/>
            </a:endParaRPr>
          </a:p>
          <a:p>
            <a:pPr algn="ctr" marL="12065" marR="5080">
              <a:lnSpc>
                <a:spcPct val="150000"/>
              </a:lnSpc>
              <a:spcBef>
                <a:spcPts val="5"/>
              </a:spcBef>
              <a:tabLst>
                <a:tab pos="2598420" algn="l"/>
                <a:tab pos="4732020" algn="l"/>
              </a:tabLst>
            </a:pPr>
            <a:r>
              <a:rPr dirty="0" sz="2500" spc="-10" i="1">
                <a:latin typeface="Garamond"/>
                <a:cs typeface="Garamond"/>
              </a:rPr>
              <a:t>A</a:t>
            </a:r>
            <a:r>
              <a:rPr dirty="0" sz="2500" spc="-5" i="1">
                <a:latin typeface="Garamond"/>
                <a:cs typeface="Garamond"/>
              </a:rPr>
              <a:t>l</a:t>
            </a:r>
            <a:r>
              <a:rPr dirty="0" sz="2500" i="1">
                <a:latin typeface="Garamond"/>
                <a:cs typeface="Garamond"/>
              </a:rPr>
              <a:t> </a:t>
            </a:r>
            <a:r>
              <a:rPr dirty="0" sz="2500" spc="-5" i="1">
                <a:latin typeface="Garamond"/>
                <a:cs typeface="Garamond"/>
              </a:rPr>
              <a:t>K</a:t>
            </a:r>
            <a:r>
              <a:rPr dirty="0" sz="2500" spc="5" i="1">
                <a:latin typeface="Garamond"/>
                <a:cs typeface="Garamond"/>
              </a:rPr>
              <a:t>a</a:t>
            </a:r>
            <a:r>
              <a:rPr dirty="0" sz="2500" spc="-10" i="1">
                <a:latin typeface="Garamond"/>
                <a:cs typeface="Garamond"/>
              </a:rPr>
              <a:t>rk</a:t>
            </a:r>
            <a:r>
              <a:rPr dirty="0" sz="2500" spc="-5" i="1">
                <a:latin typeface="Garamond"/>
                <a:cs typeface="Garamond"/>
              </a:rPr>
              <a:t>h</a:t>
            </a:r>
            <a:r>
              <a:rPr dirty="0" sz="2500" spc="-10" i="1">
                <a:latin typeface="Garamond"/>
                <a:cs typeface="Garamond"/>
              </a:rPr>
              <a:t> </a:t>
            </a:r>
            <a:r>
              <a:rPr dirty="0" sz="2500" spc="-10" i="1">
                <a:latin typeface="Garamond"/>
                <a:cs typeface="Garamond"/>
              </a:rPr>
              <a:t>un</a:t>
            </a:r>
            <a:r>
              <a:rPr dirty="0" sz="2500" spc="35" i="1">
                <a:latin typeface="Garamond"/>
                <a:cs typeface="Garamond"/>
              </a:rPr>
              <a:t>i</a:t>
            </a:r>
            <a:r>
              <a:rPr dirty="0" sz="2500" spc="-5" i="1">
                <a:latin typeface="Garamond"/>
                <a:cs typeface="Garamond"/>
              </a:rPr>
              <a:t>v</a:t>
            </a:r>
            <a:r>
              <a:rPr dirty="0" sz="2500" i="1">
                <a:latin typeface="Garamond"/>
                <a:cs typeface="Garamond"/>
              </a:rPr>
              <a:t>e</a:t>
            </a:r>
            <a:r>
              <a:rPr dirty="0" sz="2500" spc="-10" i="1">
                <a:latin typeface="Garamond"/>
                <a:cs typeface="Garamond"/>
              </a:rPr>
              <a:t>rs</a:t>
            </a:r>
            <a:r>
              <a:rPr dirty="0" sz="2500" i="1">
                <a:latin typeface="Garamond"/>
                <a:cs typeface="Garamond"/>
              </a:rPr>
              <a:t>i</a:t>
            </a:r>
            <a:r>
              <a:rPr dirty="0" sz="2500" spc="-5" i="1">
                <a:latin typeface="Garamond"/>
                <a:cs typeface="Garamond"/>
              </a:rPr>
              <a:t>ty</a:t>
            </a:r>
            <a:r>
              <a:rPr dirty="0" sz="2500" spc="-20" i="1">
                <a:latin typeface="Garamond"/>
                <a:cs typeface="Garamond"/>
              </a:rPr>
              <a:t> </a:t>
            </a:r>
            <a:r>
              <a:rPr dirty="0" sz="2500" spc="-5" i="1">
                <a:latin typeface="Garamond"/>
                <a:cs typeface="Garamond"/>
              </a:rPr>
              <a:t>of</a:t>
            </a:r>
            <a:r>
              <a:rPr dirty="0" sz="2500" i="1">
                <a:latin typeface="Garamond"/>
                <a:cs typeface="Garamond"/>
              </a:rPr>
              <a:t>	</a:t>
            </a:r>
            <a:r>
              <a:rPr dirty="0" sz="2500" spc="-5" i="1">
                <a:latin typeface="Garamond"/>
                <a:cs typeface="Garamond"/>
              </a:rPr>
              <a:t>scie</a:t>
            </a:r>
            <a:r>
              <a:rPr dirty="0" sz="2500" i="1">
                <a:latin typeface="Garamond"/>
                <a:cs typeface="Garamond"/>
              </a:rPr>
              <a:t>n</a:t>
            </a:r>
            <a:r>
              <a:rPr dirty="0" sz="2500" spc="-5" i="1">
                <a:latin typeface="Garamond"/>
                <a:cs typeface="Garamond"/>
              </a:rPr>
              <a:t>ces</a:t>
            </a:r>
            <a:r>
              <a:rPr dirty="0" sz="2500" spc="-20" i="1">
                <a:latin typeface="Garamond"/>
                <a:cs typeface="Garamond"/>
              </a:rPr>
              <a:t> </a:t>
            </a:r>
            <a:r>
              <a:rPr dirty="0" sz="2500" spc="-5" i="1">
                <a:latin typeface="Garamond"/>
                <a:cs typeface="Garamond"/>
              </a:rPr>
              <a:t>–Co</a:t>
            </a:r>
            <a:r>
              <a:rPr dirty="0" sz="2500" i="1">
                <a:latin typeface="Garamond"/>
                <a:cs typeface="Garamond"/>
              </a:rPr>
              <a:t>l</a:t>
            </a:r>
            <a:r>
              <a:rPr dirty="0" sz="2500" spc="-5" i="1">
                <a:latin typeface="Garamond"/>
                <a:cs typeface="Garamond"/>
              </a:rPr>
              <a:t>l</a:t>
            </a:r>
            <a:r>
              <a:rPr dirty="0" sz="2500" spc="-35" i="1">
                <a:latin typeface="Garamond"/>
                <a:cs typeface="Garamond"/>
              </a:rPr>
              <a:t>e</a:t>
            </a:r>
            <a:r>
              <a:rPr dirty="0" sz="2500" spc="-5" i="1">
                <a:latin typeface="Garamond"/>
                <a:cs typeface="Garamond"/>
              </a:rPr>
              <a:t>ge</a:t>
            </a:r>
            <a:r>
              <a:rPr dirty="0" sz="2500" i="1">
                <a:latin typeface="Garamond"/>
                <a:cs typeface="Garamond"/>
              </a:rPr>
              <a:t> </a:t>
            </a:r>
            <a:r>
              <a:rPr dirty="0" sz="2500" spc="-5" i="1">
                <a:latin typeface="Garamond"/>
                <a:cs typeface="Garamond"/>
              </a:rPr>
              <a:t>of</a:t>
            </a:r>
            <a:r>
              <a:rPr dirty="0" sz="2500" i="1">
                <a:latin typeface="Garamond"/>
                <a:cs typeface="Garamond"/>
              </a:rPr>
              <a:t>	</a:t>
            </a:r>
            <a:r>
              <a:rPr dirty="0" sz="2500" spc="-5" i="1">
                <a:latin typeface="Garamond"/>
                <a:cs typeface="Garamond"/>
              </a:rPr>
              <a:t>Sciences </a:t>
            </a:r>
            <a:r>
              <a:rPr dirty="0" sz="2500" spc="-5" i="1">
                <a:latin typeface="Garamond"/>
                <a:cs typeface="Garamond"/>
              </a:rPr>
              <a:t> </a:t>
            </a:r>
            <a:r>
              <a:rPr dirty="0" sz="2500" spc="-5" i="1">
                <a:latin typeface="Garamond"/>
                <a:cs typeface="Garamond"/>
              </a:rPr>
              <a:t>Medical </a:t>
            </a:r>
            <a:r>
              <a:rPr dirty="0" sz="2500" spc="-10" i="1">
                <a:latin typeface="Garamond"/>
                <a:cs typeface="Garamond"/>
              </a:rPr>
              <a:t>physics</a:t>
            </a:r>
            <a:r>
              <a:rPr dirty="0" sz="2500" spc="-15" i="1">
                <a:latin typeface="Garamond"/>
                <a:cs typeface="Garamond"/>
              </a:rPr>
              <a:t> </a:t>
            </a:r>
            <a:r>
              <a:rPr dirty="0" sz="2500" i="1">
                <a:latin typeface="Garamond"/>
                <a:cs typeface="Garamond"/>
              </a:rPr>
              <a:t>department</a:t>
            </a:r>
            <a:endParaRPr sz="25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7354" y="913333"/>
            <a:ext cx="323913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00910" algn="l"/>
              </a:tabLst>
            </a:pPr>
            <a:r>
              <a:rPr dirty="0" spc="285"/>
              <a:t>H</a:t>
            </a:r>
            <a:r>
              <a:rPr dirty="0" spc="290"/>
              <a:t>UM</a:t>
            </a:r>
            <a:r>
              <a:rPr dirty="0" spc="295"/>
              <a:t>A</a:t>
            </a:r>
            <a:r>
              <a:rPr dirty="0"/>
              <a:t>N</a:t>
            </a:r>
            <a:r>
              <a:rPr dirty="0"/>
              <a:t>	</a:t>
            </a:r>
            <a:r>
              <a:rPr dirty="0" spc="300"/>
              <a:t>E</a:t>
            </a:r>
            <a:r>
              <a:rPr dirty="0" spc="295"/>
              <a:t>Y</a:t>
            </a:r>
            <a:r>
              <a:rPr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611555" y="1484845"/>
            <a:ext cx="7849234" cy="4608830"/>
          </a:xfrm>
          <a:custGeom>
            <a:avLst/>
            <a:gdLst/>
            <a:ahLst/>
            <a:cxnLst/>
            <a:rect l="l" t="t" r="r" b="b"/>
            <a:pathLst>
              <a:path w="7849234" h="4608830">
                <a:moveTo>
                  <a:pt x="0" y="4608449"/>
                </a:moveTo>
                <a:lnTo>
                  <a:pt x="7848854" y="4608449"/>
                </a:lnTo>
                <a:lnTo>
                  <a:pt x="7848854" y="0"/>
                </a:lnTo>
                <a:lnTo>
                  <a:pt x="0" y="0"/>
                </a:lnTo>
                <a:lnTo>
                  <a:pt x="0" y="4608449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90473" y="1599057"/>
            <a:ext cx="7619365" cy="4073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287020" algn="l"/>
              </a:tabLst>
            </a:pPr>
            <a:r>
              <a:rPr dirty="0" sz="1800" spc="-5">
                <a:latin typeface="Garamond"/>
                <a:cs typeface="Garamond"/>
              </a:rPr>
              <a:t>Function </a:t>
            </a:r>
            <a:r>
              <a:rPr dirty="0" sz="1800">
                <a:latin typeface="Garamond"/>
                <a:cs typeface="Garamond"/>
              </a:rPr>
              <a:t>of </a:t>
            </a:r>
            <a:r>
              <a:rPr dirty="0" sz="1800" spc="-5">
                <a:latin typeface="Garamond"/>
                <a:cs typeface="Garamond"/>
              </a:rPr>
              <a:t>iris and</a:t>
            </a:r>
            <a:r>
              <a:rPr dirty="0" sz="1800" spc="-240">
                <a:latin typeface="Garamond"/>
                <a:cs typeface="Garamond"/>
              </a:rPr>
              <a:t> </a:t>
            </a:r>
            <a:r>
              <a:rPr dirty="0" sz="1800" spc="-5">
                <a:latin typeface="Garamond"/>
                <a:cs typeface="Garamond"/>
              </a:rPr>
              <a:t>pupil</a:t>
            </a:r>
            <a:endParaRPr sz="1800">
              <a:latin typeface="Garamond"/>
              <a:cs typeface="Garamond"/>
            </a:endParaRPr>
          </a:p>
          <a:p>
            <a:pPr marL="12700" marR="189230">
              <a:lnSpc>
                <a:spcPct val="150000"/>
              </a:lnSpc>
              <a:spcBef>
                <a:spcPts val="420"/>
              </a:spcBef>
              <a:buFont typeface="Wingdings"/>
              <a:buChar char=""/>
              <a:tabLst>
                <a:tab pos="287020" algn="l"/>
              </a:tabLst>
            </a:pPr>
            <a:r>
              <a:rPr dirty="0" sz="2000" spc="10">
                <a:latin typeface="Garamond"/>
                <a:cs typeface="Garamond"/>
              </a:rPr>
              <a:t>The </a:t>
            </a:r>
            <a:r>
              <a:rPr dirty="0" sz="2000">
                <a:latin typeface="Garamond"/>
                <a:cs typeface="Garamond"/>
              </a:rPr>
              <a:t>function </a:t>
            </a:r>
            <a:r>
              <a:rPr dirty="0" sz="2000" spc="-5">
                <a:latin typeface="Garamond"/>
                <a:cs typeface="Garamond"/>
              </a:rPr>
              <a:t>of </a:t>
            </a:r>
            <a:r>
              <a:rPr dirty="0" sz="2000">
                <a:latin typeface="Garamond"/>
                <a:cs typeface="Garamond"/>
              </a:rPr>
              <a:t>iris is to adjust the </a:t>
            </a:r>
            <a:r>
              <a:rPr dirty="0" sz="2000" spc="-5">
                <a:latin typeface="Garamond"/>
                <a:cs typeface="Garamond"/>
              </a:rPr>
              <a:t>size of </a:t>
            </a:r>
            <a:r>
              <a:rPr dirty="0" sz="2000">
                <a:latin typeface="Garamond"/>
                <a:cs typeface="Garamond"/>
              </a:rPr>
              <a:t>the </a:t>
            </a:r>
            <a:r>
              <a:rPr dirty="0" sz="2000" spc="-5">
                <a:latin typeface="Garamond"/>
                <a:cs typeface="Garamond"/>
              </a:rPr>
              <a:t>pupil. </a:t>
            </a:r>
            <a:r>
              <a:rPr dirty="0" sz="2000">
                <a:latin typeface="Garamond"/>
                <a:cs typeface="Garamond"/>
              </a:rPr>
              <a:t>If the </a:t>
            </a:r>
            <a:r>
              <a:rPr dirty="0" sz="2000" spc="-5">
                <a:latin typeface="Garamond"/>
                <a:cs typeface="Garamond"/>
              </a:rPr>
              <a:t>amount of  </a:t>
            </a:r>
            <a:r>
              <a:rPr dirty="0" sz="2000">
                <a:latin typeface="Garamond"/>
                <a:cs typeface="Garamond"/>
              </a:rPr>
              <a:t>light entering the eye is less then </a:t>
            </a:r>
            <a:r>
              <a:rPr dirty="0" sz="2000" spc="-5">
                <a:latin typeface="Garamond"/>
                <a:cs typeface="Garamond"/>
              </a:rPr>
              <a:t>pupil </a:t>
            </a:r>
            <a:r>
              <a:rPr dirty="0" sz="2000">
                <a:latin typeface="Garamond"/>
                <a:cs typeface="Garamond"/>
              </a:rPr>
              <a:t>expands so that more light can enter  the eye </a:t>
            </a:r>
            <a:r>
              <a:rPr dirty="0" sz="2000" spc="-5">
                <a:latin typeface="Garamond"/>
                <a:cs typeface="Garamond"/>
              </a:rPr>
              <a:t>and </a:t>
            </a:r>
            <a:r>
              <a:rPr dirty="0" sz="2000">
                <a:latin typeface="Garamond"/>
                <a:cs typeface="Garamond"/>
              </a:rPr>
              <a:t>in case the </a:t>
            </a:r>
            <a:r>
              <a:rPr dirty="0" sz="2000" spc="-5">
                <a:latin typeface="Garamond"/>
                <a:cs typeface="Garamond"/>
              </a:rPr>
              <a:t>amount of </a:t>
            </a:r>
            <a:r>
              <a:rPr dirty="0" sz="2000">
                <a:latin typeface="Garamond"/>
                <a:cs typeface="Garamond"/>
              </a:rPr>
              <a:t>light entering the eye </a:t>
            </a:r>
            <a:r>
              <a:rPr dirty="0" sz="2000" spc="-5">
                <a:latin typeface="Garamond"/>
                <a:cs typeface="Garamond"/>
              </a:rPr>
              <a:t>is </a:t>
            </a:r>
            <a:r>
              <a:rPr dirty="0" sz="2000" spc="5">
                <a:latin typeface="Garamond"/>
                <a:cs typeface="Garamond"/>
              </a:rPr>
              <a:t>large </a:t>
            </a:r>
            <a:r>
              <a:rPr dirty="0" sz="2000">
                <a:latin typeface="Garamond"/>
                <a:cs typeface="Garamond"/>
              </a:rPr>
              <a:t>then </a:t>
            </a:r>
            <a:r>
              <a:rPr dirty="0" sz="2000" spc="-5">
                <a:latin typeface="Garamond"/>
                <a:cs typeface="Garamond"/>
              </a:rPr>
              <a:t>pupil  </a:t>
            </a:r>
            <a:r>
              <a:rPr dirty="0" sz="2000" spc="-10">
                <a:latin typeface="Garamond"/>
                <a:cs typeface="Garamond"/>
              </a:rPr>
              <a:t>contracts.</a:t>
            </a:r>
            <a:endParaRPr sz="2000">
              <a:latin typeface="Garamond"/>
              <a:cs typeface="Garamond"/>
            </a:endParaRPr>
          </a:p>
          <a:p>
            <a:pPr marL="12700" marR="5080">
              <a:lnSpc>
                <a:spcPct val="150000"/>
              </a:lnSpc>
              <a:spcBef>
                <a:spcPts val="484"/>
              </a:spcBef>
              <a:buFont typeface="Wingdings"/>
              <a:buChar char=""/>
              <a:tabLst>
                <a:tab pos="287020" algn="l"/>
              </a:tabLst>
            </a:pPr>
            <a:r>
              <a:rPr dirty="0" sz="2000" spc="10">
                <a:latin typeface="Garamond"/>
                <a:cs typeface="Garamond"/>
              </a:rPr>
              <a:t>The </a:t>
            </a:r>
            <a:r>
              <a:rPr dirty="0" sz="2000">
                <a:latin typeface="Garamond"/>
                <a:cs typeface="Garamond"/>
              </a:rPr>
              <a:t>adjustment of the </a:t>
            </a:r>
            <a:r>
              <a:rPr dirty="0" sz="2000" spc="-5">
                <a:latin typeface="Garamond"/>
                <a:cs typeface="Garamond"/>
              </a:rPr>
              <a:t>size </a:t>
            </a:r>
            <a:r>
              <a:rPr dirty="0" sz="2000">
                <a:latin typeface="Garamond"/>
                <a:cs typeface="Garamond"/>
              </a:rPr>
              <a:t>of </a:t>
            </a:r>
            <a:r>
              <a:rPr dirty="0" sz="2000" spc="-5">
                <a:latin typeface="Garamond"/>
                <a:cs typeface="Garamond"/>
              </a:rPr>
              <a:t>pupil takes </a:t>
            </a:r>
            <a:r>
              <a:rPr dirty="0" sz="2000">
                <a:latin typeface="Garamond"/>
                <a:cs typeface="Garamond"/>
              </a:rPr>
              <a:t>some time </a:t>
            </a:r>
            <a:r>
              <a:rPr dirty="0" sz="2000" spc="-5">
                <a:latin typeface="Garamond"/>
                <a:cs typeface="Garamond"/>
              </a:rPr>
              <a:t>and </a:t>
            </a:r>
            <a:r>
              <a:rPr dirty="0" sz="2000">
                <a:latin typeface="Garamond"/>
                <a:cs typeface="Garamond"/>
              </a:rPr>
              <a:t>this is the reason  when </a:t>
            </a:r>
            <a:r>
              <a:rPr dirty="0" sz="2000" spc="-15">
                <a:latin typeface="Garamond"/>
                <a:cs typeface="Garamond"/>
              </a:rPr>
              <a:t>we </a:t>
            </a:r>
            <a:r>
              <a:rPr dirty="0" sz="2000" spc="20">
                <a:latin typeface="Garamond"/>
                <a:cs typeface="Garamond"/>
              </a:rPr>
              <a:t>go </a:t>
            </a:r>
            <a:r>
              <a:rPr dirty="0" sz="2000" spc="-5">
                <a:latin typeface="Garamond"/>
                <a:cs typeface="Garamond"/>
              </a:rPr>
              <a:t>outside </a:t>
            </a:r>
            <a:r>
              <a:rPr dirty="0" sz="2000">
                <a:latin typeface="Garamond"/>
                <a:cs typeface="Garamond"/>
              </a:rPr>
              <a:t>in the sunlight from a dark </a:t>
            </a:r>
            <a:r>
              <a:rPr dirty="0" sz="2000" spc="-5">
                <a:latin typeface="Garamond"/>
                <a:cs typeface="Garamond"/>
              </a:rPr>
              <a:t>room </a:t>
            </a:r>
            <a:r>
              <a:rPr dirty="0" sz="2000" spc="-20">
                <a:latin typeface="Garamond"/>
                <a:cs typeface="Garamond"/>
              </a:rPr>
              <a:t>we </a:t>
            </a:r>
            <a:r>
              <a:rPr dirty="0" sz="2000">
                <a:latin typeface="Garamond"/>
                <a:cs typeface="Garamond"/>
              </a:rPr>
              <a:t>feel glare in </a:t>
            </a:r>
            <a:r>
              <a:rPr dirty="0" sz="2000" spc="-5">
                <a:latin typeface="Garamond"/>
                <a:cs typeface="Garamond"/>
              </a:rPr>
              <a:t>our  </a:t>
            </a:r>
            <a:r>
              <a:rPr dirty="0" sz="2000">
                <a:latin typeface="Garamond"/>
                <a:cs typeface="Garamond"/>
              </a:rPr>
              <a:t>eyes </a:t>
            </a:r>
            <a:r>
              <a:rPr dirty="0" sz="2000" spc="-5">
                <a:latin typeface="Garamond"/>
                <a:cs typeface="Garamond"/>
              </a:rPr>
              <a:t>or </a:t>
            </a:r>
            <a:r>
              <a:rPr dirty="0" sz="2000">
                <a:latin typeface="Garamond"/>
                <a:cs typeface="Garamond"/>
              </a:rPr>
              <a:t>if </a:t>
            </a:r>
            <a:r>
              <a:rPr dirty="0" sz="2000" spc="-15">
                <a:latin typeface="Garamond"/>
                <a:cs typeface="Garamond"/>
              </a:rPr>
              <a:t>we </a:t>
            </a:r>
            <a:r>
              <a:rPr dirty="0" sz="2000">
                <a:latin typeface="Garamond"/>
                <a:cs typeface="Garamond"/>
              </a:rPr>
              <a:t>enter a dark </a:t>
            </a:r>
            <a:r>
              <a:rPr dirty="0" sz="2000" spc="-5">
                <a:latin typeface="Garamond"/>
                <a:cs typeface="Garamond"/>
              </a:rPr>
              <a:t>room after </a:t>
            </a:r>
            <a:r>
              <a:rPr dirty="0" sz="2000">
                <a:latin typeface="Garamond"/>
                <a:cs typeface="Garamond"/>
              </a:rPr>
              <a:t>coming </a:t>
            </a:r>
            <a:r>
              <a:rPr dirty="0" sz="2000" spc="-5">
                <a:latin typeface="Garamond"/>
                <a:cs typeface="Garamond"/>
              </a:rPr>
              <a:t>from outside </a:t>
            </a:r>
            <a:r>
              <a:rPr dirty="0" sz="2000" spc="-15">
                <a:latin typeface="Garamond"/>
                <a:cs typeface="Garamond"/>
              </a:rPr>
              <a:t>we </a:t>
            </a:r>
            <a:r>
              <a:rPr dirty="0" sz="2000">
                <a:latin typeface="Garamond"/>
                <a:cs typeface="Garamond"/>
              </a:rPr>
              <a:t>see things  clearly </a:t>
            </a:r>
            <a:r>
              <a:rPr dirty="0" sz="2000" spc="-5">
                <a:latin typeface="Garamond"/>
                <a:cs typeface="Garamond"/>
              </a:rPr>
              <a:t>after </a:t>
            </a:r>
            <a:r>
              <a:rPr dirty="0" sz="2000">
                <a:latin typeface="Garamond"/>
                <a:cs typeface="Garamond"/>
              </a:rPr>
              <a:t>some</a:t>
            </a:r>
            <a:r>
              <a:rPr dirty="0" sz="2000" spc="-30">
                <a:latin typeface="Garamond"/>
                <a:cs typeface="Garamond"/>
              </a:rPr>
              <a:t> </a:t>
            </a:r>
            <a:r>
              <a:rPr dirty="0" sz="2000">
                <a:latin typeface="Garamond"/>
                <a:cs typeface="Garamond"/>
              </a:rPr>
              <a:t>time</a:t>
            </a:r>
            <a:endParaRPr sz="20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092" y="1057402"/>
            <a:ext cx="32385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01545" algn="l"/>
              </a:tabLst>
            </a:pPr>
            <a:r>
              <a:rPr dirty="0" spc="290"/>
              <a:t>HU</a:t>
            </a:r>
            <a:r>
              <a:rPr dirty="0" spc="295"/>
              <a:t>MA</a:t>
            </a:r>
            <a:r>
              <a:rPr dirty="0"/>
              <a:t>N	</a:t>
            </a:r>
            <a:r>
              <a:rPr dirty="0" spc="300"/>
              <a:t>E</a:t>
            </a:r>
            <a:r>
              <a:rPr dirty="0" spc="295"/>
              <a:t>Y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3564" y="1628736"/>
            <a:ext cx="7849234" cy="4392930"/>
          </a:xfrm>
          <a:prstGeom prst="rect">
            <a:avLst/>
          </a:prstGeom>
          <a:solidFill>
            <a:srgbClr val="00FFFF"/>
          </a:solidFill>
        </p:spPr>
        <p:txBody>
          <a:bodyPr wrap="square" lIns="0" tIns="19050" rIns="0" bIns="0" rtlCol="0" vert="horz">
            <a:spAutoFit/>
          </a:bodyPr>
          <a:lstStyle/>
          <a:p>
            <a:pPr marL="91440" marR="320675">
              <a:lnSpc>
                <a:spcPts val="4320"/>
              </a:lnSpc>
              <a:spcBef>
                <a:spcPts val="150"/>
              </a:spcBef>
              <a:buSzPct val="95833"/>
              <a:buFont typeface="Wingdings"/>
              <a:buChar char=""/>
              <a:tabLst>
                <a:tab pos="366395" algn="l"/>
              </a:tabLst>
            </a:pPr>
            <a:r>
              <a:rPr dirty="0" sz="2400" spc="5">
                <a:latin typeface="Garamond"/>
                <a:cs typeface="Garamond"/>
              </a:rPr>
              <a:t>The </a:t>
            </a:r>
            <a:r>
              <a:rPr dirty="0" sz="2400">
                <a:latin typeface="Garamond"/>
                <a:cs typeface="Garamond"/>
              </a:rPr>
              <a:t>light </a:t>
            </a:r>
            <a:r>
              <a:rPr dirty="0" sz="2400" spc="-10">
                <a:latin typeface="Garamond"/>
                <a:cs typeface="Garamond"/>
              </a:rPr>
              <a:t>sensitive </a:t>
            </a:r>
            <a:r>
              <a:rPr dirty="0" sz="2400">
                <a:latin typeface="Garamond"/>
                <a:cs typeface="Garamond"/>
              </a:rPr>
              <a:t>cells in the </a:t>
            </a:r>
            <a:r>
              <a:rPr dirty="0" sz="2400" spc="-5">
                <a:latin typeface="Garamond"/>
                <a:cs typeface="Garamond"/>
              </a:rPr>
              <a:t>retina of our </a:t>
            </a:r>
            <a:r>
              <a:rPr dirty="0" sz="2400">
                <a:latin typeface="Garamond"/>
                <a:cs typeface="Garamond"/>
              </a:rPr>
              <a:t>eye </a:t>
            </a:r>
            <a:r>
              <a:rPr dirty="0" sz="2400" spc="-5">
                <a:latin typeface="Garamond"/>
                <a:cs typeface="Garamond"/>
              </a:rPr>
              <a:t>are of </a:t>
            </a:r>
            <a:r>
              <a:rPr dirty="0" sz="2400" spc="-25">
                <a:latin typeface="Garamond"/>
                <a:cs typeface="Garamond"/>
              </a:rPr>
              <a:t>two  </a:t>
            </a:r>
            <a:r>
              <a:rPr dirty="0" sz="2400" spc="-5">
                <a:latin typeface="Garamond"/>
                <a:cs typeface="Garamond"/>
              </a:rPr>
              <a:t>shapes; rod </a:t>
            </a:r>
            <a:r>
              <a:rPr dirty="0" sz="2400">
                <a:latin typeface="Garamond"/>
                <a:cs typeface="Garamond"/>
              </a:rPr>
              <a:t>shape </a:t>
            </a:r>
            <a:r>
              <a:rPr dirty="0" sz="2400" spc="-5">
                <a:latin typeface="Garamond"/>
                <a:cs typeface="Garamond"/>
              </a:rPr>
              <a:t>and cone </a:t>
            </a:r>
            <a:r>
              <a:rPr dirty="0" sz="2400" spc="-10">
                <a:latin typeface="Garamond"/>
                <a:cs typeface="Garamond"/>
              </a:rPr>
              <a:t>shape. </a:t>
            </a:r>
            <a:r>
              <a:rPr dirty="0" sz="2400" spc="5">
                <a:latin typeface="Garamond"/>
                <a:cs typeface="Garamond"/>
              </a:rPr>
              <a:t>The </a:t>
            </a:r>
            <a:r>
              <a:rPr dirty="0" sz="2400" spc="-5">
                <a:latin typeface="Garamond"/>
                <a:cs typeface="Garamond"/>
              </a:rPr>
              <a:t>function of rod </a:t>
            </a:r>
            <a:r>
              <a:rPr dirty="0" sz="2400">
                <a:latin typeface="Garamond"/>
                <a:cs typeface="Garamond"/>
              </a:rPr>
              <a:t>shaped  </a:t>
            </a:r>
            <a:r>
              <a:rPr dirty="0" sz="2400" spc="-5">
                <a:latin typeface="Garamond"/>
                <a:cs typeface="Garamond"/>
              </a:rPr>
              <a:t>cells </a:t>
            </a:r>
            <a:r>
              <a:rPr dirty="0" sz="2400">
                <a:latin typeface="Garamond"/>
                <a:cs typeface="Garamond"/>
              </a:rPr>
              <a:t>is to </a:t>
            </a:r>
            <a:r>
              <a:rPr dirty="0" sz="2400" spc="-5">
                <a:latin typeface="Garamond"/>
                <a:cs typeface="Garamond"/>
              </a:rPr>
              <a:t>respond </a:t>
            </a:r>
            <a:r>
              <a:rPr dirty="0" sz="2400">
                <a:latin typeface="Garamond"/>
                <a:cs typeface="Garamond"/>
              </a:rPr>
              <a:t>to the </a:t>
            </a:r>
            <a:r>
              <a:rPr dirty="0" sz="2400" spc="-5">
                <a:latin typeface="Garamond"/>
                <a:cs typeface="Garamond"/>
              </a:rPr>
              <a:t>brightness of light. And </a:t>
            </a:r>
            <a:r>
              <a:rPr dirty="0" sz="2400">
                <a:latin typeface="Garamond"/>
                <a:cs typeface="Garamond"/>
              </a:rPr>
              <a:t>the</a:t>
            </a:r>
            <a:r>
              <a:rPr dirty="0" sz="2400" spc="-310">
                <a:latin typeface="Garamond"/>
                <a:cs typeface="Garamond"/>
              </a:rPr>
              <a:t> </a:t>
            </a:r>
            <a:r>
              <a:rPr dirty="0" sz="2400">
                <a:latin typeface="Garamond"/>
                <a:cs typeface="Garamond"/>
              </a:rPr>
              <a:t>function</a:t>
            </a:r>
            <a:endParaRPr sz="2400">
              <a:latin typeface="Garamond"/>
              <a:cs typeface="Garamond"/>
            </a:endParaRPr>
          </a:p>
          <a:p>
            <a:pPr marL="91440" marR="622935">
              <a:lnSpc>
                <a:spcPts val="4320"/>
              </a:lnSpc>
            </a:pPr>
            <a:r>
              <a:rPr dirty="0" sz="2400" spc="-5">
                <a:latin typeface="Garamond"/>
                <a:cs typeface="Garamond"/>
              </a:rPr>
              <a:t>of </a:t>
            </a:r>
            <a:r>
              <a:rPr dirty="0" sz="2400">
                <a:latin typeface="Garamond"/>
                <a:cs typeface="Garamond"/>
              </a:rPr>
              <a:t>cone </a:t>
            </a:r>
            <a:r>
              <a:rPr dirty="0" sz="2400" spc="-5">
                <a:latin typeface="Garamond"/>
                <a:cs typeface="Garamond"/>
              </a:rPr>
              <a:t>shaped cells </a:t>
            </a:r>
            <a:r>
              <a:rPr dirty="0" sz="2400">
                <a:latin typeface="Garamond"/>
                <a:cs typeface="Garamond"/>
              </a:rPr>
              <a:t>is to </a:t>
            </a:r>
            <a:r>
              <a:rPr dirty="0" sz="2400" spc="-10">
                <a:latin typeface="Garamond"/>
                <a:cs typeface="Garamond"/>
              </a:rPr>
              <a:t>make </a:t>
            </a:r>
            <a:r>
              <a:rPr dirty="0" sz="2400">
                <a:latin typeface="Garamond"/>
                <a:cs typeface="Garamond"/>
              </a:rPr>
              <a:t>us </a:t>
            </a:r>
            <a:r>
              <a:rPr dirty="0" sz="2400" spc="-5">
                <a:latin typeface="Garamond"/>
                <a:cs typeface="Garamond"/>
              </a:rPr>
              <a:t>see </a:t>
            </a:r>
            <a:r>
              <a:rPr dirty="0" sz="2400">
                <a:latin typeface="Garamond"/>
                <a:cs typeface="Garamond"/>
              </a:rPr>
              <a:t>colors </a:t>
            </a:r>
            <a:r>
              <a:rPr dirty="0" sz="2400" spc="-5">
                <a:latin typeface="Garamond"/>
                <a:cs typeface="Garamond"/>
              </a:rPr>
              <a:t>and </a:t>
            </a:r>
            <a:r>
              <a:rPr dirty="0" sz="2400">
                <a:latin typeface="Garamond"/>
                <a:cs typeface="Garamond"/>
              </a:rPr>
              <a:t>distinguish  </a:t>
            </a:r>
            <a:r>
              <a:rPr dirty="0" sz="2400" spc="-15">
                <a:latin typeface="Garamond"/>
                <a:cs typeface="Garamond"/>
              </a:rPr>
              <a:t>between</a:t>
            </a:r>
            <a:r>
              <a:rPr dirty="0" sz="2400" spc="15">
                <a:latin typeface="Garamond"/>
                <a:cs typeface="Garamond"/>
              </a:rPr>
              <a:t> </a:t>
            </a:r>
            <a:r>
              <a:rPr dirty="0" sz="2400" spc="-5">
                <a:latin typeface="Garamond"/>
                <a:cs typeface="Garamond"/>
              </a:rPr>
              <a:t>them</a:t>
            </a:r>
            <a:endParaRPr sz="24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2557" y="697179"/>
            <a:ext cx="323913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00910" algn="l"/>
              </a:tabLst>
            </a:pPr>
            <a:r>
              <a:rPr dirty="0" spc="285"/>
              <a:t>H</a:t>
            </a:r>
            <a:r>
              <a:rPr dirty="0" spc="290"/>
              <a:t>UM</a:t>
            </a:r>
            <a:r>
              <a:rPr dirty="0" spc="295"/>
              <a:t>A</a:t>
            </a:r>
            <a:r>
              <a:rPr dirty="0"/>
              <a:t>N</a:t>
            </a:r>
            <a:r>
              <a:rPr dirty="0"/>
              <a:t>	</a:t>
            </a:r>
            <a:r>
              <a:rPr dirty="0" spc="300"/>
              <a:t>E</a:t>
            </a:r>
            <a:r>
              <a:rPr dirty="0" spc="295"/>
              <a:t>Y</a:t>
            </a:r>
            <a:r>
              <a:rPr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611555" y="1268818"/>
            <a:ext cx="7920863" cy="4752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726" y="913333"/>
            <a:ext cx="324040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02180" algn="l"/>
              </a:tabLst>
            </a:pPr>
            <a:r>
              <a:rPr dirty="0" spc="290"/>
              <a:t>HU</a:t>
            </a:r>
            <a:r>
              <a:rPr dirty="0" spc="295"/>
              <a:t>MA</a:t>
            </a:r>
            <a:r>
              <a:rPr dirty="0"/>
              <a:t>N</a:t>
            </a:r>
            <a:r>
              <a:rPr dirty="0"/>
              <a:t>	</a:t>
            </a:r>
            <a:r>
              <a:rPr dirty="0" spc="300"/>
              <a:t>E</a:t>
            </a:r>
            <a:r>
              <a:rPr dirty="0" spc="295"/>
              <a:t>Y</a:t>
            </a:r>
            <a:r>
              <a:rPr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683564" y="1484718"/>
            <a:ext cx="7776845" cy="4537075"/>
          </a:xfrm>
          <a:custGeom>
            <a:avLst/>
            <a:gdLst/>
            <a:ahLst/>
            <a:cxnLst/>
            <a:rect l="l" t="t" r="r" b="b"/>
            <a:pathLst>
              <a:path w="7776845" h="4537075">
                <a:moveTo>
                  <a:pt x="0" y="4536567"/>
                </a:moveTo>
                <a:lnTo>
                  <a:pt x="7776845" y="4536567"/>
                </a:lnTo>
                <a:lnTo>
                  <a:pt x="7776845" y="0"/>
                </a:lnTo>
                <a:lnTo>
                  <a:pt x="0" y="0"/>
                </a:lnTo>
                <a:lnTo>
                  <a:pt x="0" y="4536567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62406" y="1451229"/>
            <a:ext cx="7516495" cy="4196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  <a:buSzPct val="95833"/>
              <a:buFont typeface="Wingdings"/>
              <a:buChar char=""/>
              <a:tabLst>
                <a:tab pos="287020" algn="l"/>
              </a:tabLst>
            </a:pPr>
            <a:r>
              <a:rPr dirty="0" sz="2400" spc="-5">
                <a:latin typeface="Garamond"/>
                <a:cs typeface="Garamond"/>
              </a:rPr>
              <a:t>Distant objects: </a:t>
            </a:r>
            <a:r>
              <a:rPr dirty="0" sz="2400">
                <a:latin typeface="Garamond"/>
                <a:cs typeface="Garamond"/>
              </a:rPr>
              <a:t>When </a:t>
            </a:r>
            <a:r>
              <a:rPr dirty="0" sz="2400" spc="-5">
                <a:latin typeface="Garamond"/>
                <a:cs typeface="Garamond"/>
              </a:rPr>
              <a:t>the </a:t>
            </a:r>
            <a:r>
              <a:rPr dirty="0" sz="2400" spc="-10">
                <a:latin typeface="Garamond"/>
                <a:cs typeface="Garamond"/>
              </a:rPr>
              <a:t>rays </a:t>
            </a:r>
            <a:r>
              <a:rPr dirty="0" sz="2400" spc="-5">
                <a:latin typeface="Garamond"/>
                <a:cs typeface="Garamond"/>
              </a:rPr>
              <a:t>of </a:t>
            </a:r>
            <a:r>
              <a:rPr dirty="0" sz="2400">
                <a:latin typeface="Garamond"/>
                <a:cs typeface="Garamond"/>
              </a:rPr>
              <a:t>light </a:t>
            </a:r>
            <a:r>
              <a:rPr dirty="0" sz="2400" spc="-5">
                <a:latin typeface="Garamond"/>
                <a:cs typeface="Garamond"/>
              </a:rPr>
              <a:t>are coming from  </a:t>
            </a:r>
            <a:r>
              <a:rPr dirty="0" sz="2400">
                <a:latin typeface="Garamond"/>
                <a:cs typeface="Garamond"/>
              </a:rPr>
              <a:t>distant </a:t>
            </a:r>
            <a:r>
              <a:rPr dirty="0" sz="2400" spc="-5">
                <a:latin typeface="Garamond"/>
                <a:cs typeface="Garamond"/>
              </a:rPr>
              <a:t>object </a:t>
            </a:r>
            <a:r>
              <a:rPr dirty="0" sz="2400">
                <a:latin typeface="Garamond"/>
                <a:cs typeface="Garamond"/>
              </a:rPr>
              <a:t>they </a:t>
            </a:r>
            <a:r>
              <a:rPr dirty="0" sz="2400" spc="-5">
                <a:latin typeface="Garamond"/>
                <a:cs typeface="Garamond"/>
              </a:rPr>
              <a:t>are </a:t>
            </a:r>
            <a:r>
              <a:rPr dirty="0" sz="2400" spc="-10">
                <a:latin typeface="Garamond"/>
                <a:cs typeface="Garamond"/>
              </a:rPr>
              <a:t>diverging </a:t>
            </a:r>
            <a:r>
              <a:rPr dirty="0" sz="2400" spc="-5">
                <a:latin typeface="Garamond"/>
                <a:cs typeface="Garamond"/>
              </a:rPr>
              <a:t>at </a:t>
            </a:r>
            <a:r>
              <a:rPr dirty="0" sz="2400">
                <a:latin typeface="Garamond"/>
                <a:cs typeface="Garamond"/>
              </a:rPr>
              <a:t>the </a:t>
            </a:r>
            <a:r>
              <a:rPr dirty="0" sz="2400" spc="-5">
                <a:latin typeface="Garamond"/>
                <a:cs typeface="Garamond"/>
              </a:rPr>
              <a:t>beginning but become  parallel when they </a:t>
            </a:r>
            <a:r>
              <a:rPr dirty="0" sz="2400" spc="-10">
                <a:latin typeface="Garamond"/>
                <a:cs typeface="Garamond"/>
              </a:rPr>
              <a:t>reach </a:t>
            </a:r>
            <a:r>
              <a:rPr dirty="0" sz="2400" spc="-5">
                <a:latin typeface="Garamond"/>
                <a:cs typeface="Garamond"/>
              </a:rPr>
              <a:t>our </a:t>
            </a:r>
            <a:r>
              <a:rPr dirty="0" sz="2400" spc="-20">
                <a:latin typeface="Garamond"/>
                <a:cs typeface="Garamond"/>
              </a:rPr>
              <a:t>eye. </a:t>
            </a:r>
            <a:r>
              <a:rPr dirty="0" sz="2400">
                <a:latin typeface="Garamond"/>
                <a:cs typeface="Garamond"/>
              </a:rPr>
              <a:t>Therefore to </a:t>
            </a:r>
            <a:r>
              <a:rPr dirty="0" sz="2400" spc="-5">
                <a:latin typeface="Garamond"/>
                <a:cs typeface="Garamond"/>
              </a:rPr>
              <a:t>see </a:t>
            </a:r>
            <a:r>
              <a:rPr dirty="0" sz="2400">
                <a:latin typeface="Garamond"/>
                <a:cs typeface="Garamond"/>
              </a:rPr>
              <a:t>a </a:t>
            </a:r>
            <a:r>
              <a:rPr dirty="0" sz="2400" spc="-5">
                <a:latin typeface="Garamond"/>
                <a:cs typeface="Garamond"/>
              </a:rPr>
              <a:t>distant  object, </a:t>
            </a:r>
            <a:r>
              <a:rPr dirty="0" sz="2400" spc="-20">
                <a:latin typeface="Garamond"/>
                <a:cs typeface="Garamond"/>
              </a:rPr>
              <a:t>we </a:t>
            </a:r>
            <a:r>
              <a:rPr dirty="0" sz="2400" spc="-5">
                <a:latin typeface="Garamond"/>
                <a:cs typeface="Garamond"/>
              </a:rPr>
              <a:t>need </a:t>
            </a:r>
            <a:r>
              <a:rPr dirty="0" sz="2400">
                <a:latin typeface="Garamond"/>
                <a:cs typeface="Garamond"/>
              </a:rPr>
              <a:t>to </a:t>
            </a:r>
            <a:r>
              <a:rPr dirty="0" sz="2400" spc="-25">
                <a:latin typeface="Garamond"/>
                <a:cs typeface="Garamond"/>
              </a:rPr>
              <a:t>have </a:t>
            </a:r>
            <a:r>
              <a:rPr dirty="0" sz="2400">
                <a:latin typeface="Garamond"/>
                <a:cs typeface="Garamond"/>
              </a:rPr>
              <a:t>a </a:t>
            </a:r>
            <a:r>
              <a:rPr dirty="0" sz="2400" spc="-15">
                <a:latin typeface="Garamond"/>
                <a:cs typeface="Garamond"/>
              </a:rPr>
              <a:t>convex </a:t>
            </a:r>
            <a:r>
              <a:rPr dirty="0" sz="2400" spc="-5">
                <a:latin typeface="Garamond"/>
                <a:cs typeface="Garamond"/>
              </a:rPr>
              <a:t>eye-lens of </a:t>
            </a:r>
            <a:r>
              <a:rPr dirty="0" sz="2400" spc="-15">
                <a:latin typeface="Garamond"/>
                <a:cs typeface="Garamond"/>
              </a:rPr>
              <a:t>low converging  </a:t>
            </a:r>
            <a:r>
              <a:rPr dirty="0" sz="2400" spc="-20">
                <a:latin typeface="Garamond"/>
                <a:cs typeface="Garamond"/>
              </a:rPr>
              <a:t>power </a:t>
            </a:r>
            <a:r>
              <a:rPr dirty="0" sz="2400">
                <a:latin typeface="Garamond"/>
                <a:cs typeface="Garamond"/>
              </a:rPr>
              <a:t>to </a:t>
            </a:r>
            <a:r>
              <a:rPr dirty="0" sz="2400" spc="-5">
                <a:latin typeface="Garamond"/>
                <a:cs typeface="Garamond"/>
              </a:rPr>
              <a:t>focus them </a:t>
            </a:r>
            <a:r>
              <a:rPr dirty="0" sz="2400">
                <a:latin typeface="Garamond"/>
                <a:cs typeface="Garamond"/>
              </a:rPr>
              <a:t>to </a:t>
            </a:r>
            <a:r>
              <a:rPr dirty="0" sz="2400" spc="20">
                <a:latin typeface="Garamond"/>
                <a:cs typeface="Garamond"/>
              </a:rPr>
              <a:t>form </a:t>
            </a:r>
            <a:r>
              <a:rPr dirty="0" sz="2400" spc="-5">
                <a:latin typeface="Garamond"/>
                <a:cs typeface="Garamond"/>
              </a:rPr>
              <a:t>an </a:t>
            </a:r>
            <a:r>
              <a:rPr dirty="0" sz="2400" spc="5">
                <a:latin typeface="Garamond"/>
                <a:cs typeface="Garamond"/>
              </a:rPr>
              <a:t>image </a:t>
            </a:r>
            <a:r>
              <a:rPr dirty="0" sz="2400" spc="-5">
                <a:latin typeface="Garamond"/>
                <a:cs typeface="Garamond"/>
              </a:rPr>
              <a:t>on the retina of </a:t>
            </a:r>
            <a:r>
              <a:rPr dirty="0" sz="2400">
                <a:latin typeface="Garamond"/>
                <a:cs typeface="Garamond"/>
              </a:rPr>
              <a:t>the </a:t>
            </a:r>
            <a:r>
              <a:rPr dirty="0" sz="2400" spc="-20">
                <a:latin typeface="Garamond"/>
                <a:cs typeface="Garamond"/>
              </a:rPr>
              <a:t>eye.  </a:t>
            </a:r>
            <a:r>
              <a:rPr dirty="0" sz="2400" spc="5">
                <a:latin typeface="Garamond"/>
                <a:cs typeface="Garamond"/>
              </a:rPr>
              <a:t>The </a:t>
            </a:r>
            <a:r>
              <a:rPr dirty="0" sz="2400" spc="-20">
                <a:latin typeface="Garamond"/>
                <a:cs typeface="Garamond"/>
              </a:rPr>
              <a:t>convex </a:t>
            </a:r>
            <a:r>
              <a:rPr dirty="0" sz="2400" spc="-5">
                <a:latin typeface="Garamond"/>
                <a:cs typeface="Garamond"/>
              </a:rPr>
              <a:t>eye-lens of </a:t>
            </a:r>
            <a:r>
              <a:rPr dirty="0" sz="2400" spc="-15">
                <a:latin typeface="Garamond"/>
                <a:cs typeface="Garamond"/>
              </a:rPr>
              <a:t>low </a:t>
            </a:r>
            <a:r>
              <a:rPr dirty="0" sz="2400" spc="-10">
                <a:latin typeface="Garamond"/>
                <a:cs typeface="Garamond"/>
              </a:rPr>
              <a:t>converging </a:t>
            </a:r>
            <a:r>
              <a:rPr dirty="0" sz="2400" spc="-20">
                <a:latin typeface="Garamond"/>
                <a:cs typeface="Garamond"/>
              </a:rPr>
              <a:t>power </a:t>
            </a:r>
            <a:r>
              <a:rPr dirty="0" sz="2400" spc="-5">
                <a:latin typeface="Garamond"/>
                <a:cs typeface="Garamond"/>
              </a:rPr>
              <a:t>has </a:t>
            </a:r>
            <a:r>
              <a:rPr dirty="0" sz="2400" spc="5">
                <a:latin typeface="Garamond"/>
                <a:cs typeface="Garamond"/>
              </a:rPr>
              <a:t>large </a:t>
            </a:r>
            <a:r>
              <a:rPr dirty="0" sz="2400">
                <a:latin typeface="Garamond"/>
                <a:cs typeface="Garamond"/>
              </a:rPr>
              <a:t>focal  length </a:t>
            </a:r>
            <a:r>
              <a:rPr dirty="0" sz="2400" spc="-5">
                <a:latin typeface="Garamond"/>
                <a:cs typeface="Garamond"/>
              </a:rPr>
              <a:t>and </a:t>
            </a:r>
            <a:r>
              <a:rPr dirty="0" sz="2400">
                <a:latin typeface="Garamond"/>
                <a:cs typeface="Garamond"/>
              </a:rPr>
              <a:t>is quite</a:t>
            </a:r>
            <a:r>
              <a:rPr dirty="0" sz="2400" spc="-25">
                <a:latin typeface="Garamond"/>
                <a:cs typeface="Garamond"/>
              </a:rPr>
              <a:t> </a:t>
            </a:r>
            <a:r>
              <a:rPr dirty="0" sz="2400">
                <a:latin typeface="Garamond"/>
                <a:cs typeface="Garamond"/>
              </a:rPr>
              <a:t>thin.</a:t>
            </a:r>
            <a:endParaRPr sz="2400">
              <a:latin typeface="Garamond"/>
              <a:cs typeface="Garamond"/>
            </a:endParaRPr>
          </a:p>
          <a:p>
            <a:pPr marL="287020" indent="-274320">
              <a:lnSpc>
                <a:spcPct val="100000"/>
              </a:lnSpc>
              <a:spcBef>
                <a:spcPts val="1730"/>
              </a:spcBef>
              <a:buSzPct val="95833"/>
              <a:buFont typeface="Wingdings"/>
              <a:buChar char=""/>
              <a:tabLst>
                <a:tab pos="287020" algn="l"/>
              </a:tabLst>
            </a:pPr>
            <a:r>
              <a:rPr dirty="0" sz="2400" spc="-35">
                <a:latin typeface="Garamond"/>
                <a:cs typeface="Garamond"/>
              </a:rPr>
              <a:t>Power </a:t>
            </a:r>
            <a:r>
              <a:rPr dirty="0" sz="2400" spc="-5">
                <a:latin typeface="Garamond"/>
                <a:cs typeface="Garamond"/>
              </a:rPr>
              <a:t>of accommodation of</a:t>
            </a:r>
            <a:r>
              <a:rPr dirty="0" sz="2400" spc="90">
                <a:latin typeface="Garamond"/>
                <a:cs typeface="Garamond"/>
              </a:rPr>
              <a:t> </a:t>
            </a:r>
            <a:r>
              <a:rPr dirty="0" sz="2400" spc="-5">
                <a:latin typeface="Garamond"/>
                <a:cs typeface="Garamond"/>
              </a:rPr>
              <a:t>the eye</a:t>
            </a:r>
            <a:endParaRPr sz="24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8244" y="841375"/>
            <a:ext cx="32385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01545" algn="l"/>
              </a:tabLst>
            </a:pPr>
            <a:r>
              <a:rPr dirty="0" spc="290"/>
              <a:t>HU</a:t>
            </a:r>
            <a:r>
              <a:rPr dirty="0" spc="295"/>
              <a:t>MA</a:t>
            </a:r>
            <a:r>
              <a:rPr dirty="0"/>
              <a:t>N	</a:t>
            </a:r>
            <a:r>
              <a:rPr dirty="0" spc="300"/>
              <a:t>E</a:t>
            </a:r>
            <a:r>
              <a:rPr dirty="0" spc="295"/>
              <a:t>Y</a:t>
            </a:r>
            <a:r>
              <a:rPr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683564" y="1412836"/>
            <a:ext cx="7849234" cy="4608830"/>
          </a:xfrm>
          <a:custGeom>
            <a:avLst/>
            <a:gdLst/>
            <a:ahLst/>
            <a:cxnLst/>
            <a:rect l="l" t="t" r="r" b="b"/>
            <a:pathLst>
              <a:path w="7849234" h="4608830">
                <a:moveTo>
                  <a:pt x="0" y="4608449"/>
                </a:moveTo>
                <a:lnTo>
                  <a:pt x="7848854" y="4608449"/>
                </a:lnTo>
                <a:lnTo>
                  <a:pt x="7848854" y="0"/>
                </a:lnTo>
                <a:lnTo>
                  <a:pt x="0" y="0"/>
                </a:lnTo>
                <a:lnTo>
                  <a:pt x="0" y="4608449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62406" y="1389253"/>
            <a:ext cx="7608570" cy="16725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buFont typeface="Wingdings"/>
              <a:buChar char=""/>
              <a:tabLst>
                <a:tab pos="287020" algn="l"/>
              </a:tabLst>
            </a:pPr>
            <a:r>
              <a:rPr dirty="0" sz="1800">
                <a:latin typeface="Garamond"/>
                <a:cs typeface="Garamond"/>
              </a:rPr>
              <a:t>When </a:t>
            </a:r>
            <a:r>
              <a:rPr dirty="0" sz="1800" spc="-5">
                <a:latin typeface="Garamond"/>
                <a:cs typeface="Garamond"/>
              </a:rPr>
              <a:t>our </a:t>
            </a:r>
            <a:r>
              <a:rPr dirty="0" sz="1800" spc="-10">
                <a:latin typeface="Garamond"/>
                <a:cs typeface="Garamond"/>
              </a:rPr>
              <a:t>eyes </a:t>
            </a:r>
            <a:r>
              <a:rPr dirty="0" sz="1800">
                <a:latin typeface="Garamond"/>
                <a:cs typeface="Garamond"/>
              </a:rPr>
              <a:t>see distant </a:t>
            </a:r>
            <a:r>
              <a:rPr dirty="0" sz="1800" spc="-5">
                <a:latin typeface="Garamond"/>
                <a:cs typeface="Garamond"/>
              </a:rPr>
              <a:t>objects then </a:t>
            </a:r>
            <a:r>
              <a:rPr dirty="0" sz="1800">
                <a:latin typeface="Garamond"/>
                <a:cs typeface="Garamond"/>
              </a:rPr>
              <a:t>the ciliary </a:t>
            </a:r>
            <a:r>
              <a:rPr dirty="0" sz="1800" spc="-10">
                <a:latin typeface="Garamond"/>
                <a:cs typeface="Garamond"/>
              </a:rPr>
              <a:t>muscles </a:t>
            </a:r>
            <a:r>
              <a:rPr dirty="0" sz="1800" spc="-5">
                <a:latin typeface="Garamond"/>
                <a:cs typeface="Garamond"/>
              </a:rPr>
              <a:t>are </a:t>
            </a:r>
            <a:r>
              <a:rPr dirty="0" sz="1800" spc="-10">
                <a:latin typeface="Garamond"/>
                <a:cs typeface="Garamond"/>
              </a:rPr>
              <a:t>relaxes </a:t>
            </a:r>
            <a:r>
              <a:rPr dirty="0" sz="1800" spc="-5">
                <a:latin typeface="Garamond"/>
                <a:cs typeface="Garamond"/>
              </a:rPr>
              <a:t>and </a:t>
            </a:r>
            <a:r>
              <a:rPr dirty="0" sz="1800">
                <a:latin typeface="Garamond"/>
                <a:cs typeface="Garamond"/>
              </a:rPr>
              <a:t>the </a:t>
            </a:r>
            <a:r>
              <a:rPr dirty="0" sz="1800" spc="-5">
                <a:latin typeface="Garamond"/>
                <a:cs typeface="Garamond"/>
              </a:rPr>
              <a:t>focal  length </a:t>
            </a:r>
            <a:r>
              <a:rPr dirty="0" sz="1800">
                <a:latin typeface="Garamond"/>
                <a:cs typeface="Garamond"/>
              </a:rPr>
              <a:t>is </a:t>
            </a:r>
            <a:r>
              <a:rPr dirty="0" sz="1800" spc="-10">
                <a:latin typeface="Garamond"/>
                <a:cs typeface="Garamond"/>
              </a:rPr>
              <a:t>maximum </a:t>
            </a:r>
            <a:r>
              <a:rPr dirty="0" sz="1800">
                <a:latin typeface="Garamond"/>
                <a:cs typeface="Garamond"/>
              </a:rPr>
              <a:t>in this position. </a:t>
            </a:r>
            <a:r>
              <a:rPr dirty="0" sz="1800" spc="5">
                <a:latin typeface="Garamond"/>
                <a:cs typeface="Garamond"/>
              </a:rPr>
              <a:t>The </a:t>
            </a:r>
            <a:r>
              <a:rPr dirty="0" sz="1800" spc="-5">
                <a:latin typeface="Garamond"/>
                <a:cs typeface="Garamond"/>
              </a:rPr>
              <a:t>eye-lens then </a:t>
            </a:r>
            <a:r>
              <a:rPr dirty="0" sz="1800" spc="-10">
                <a:latin typeface="Garamond"/>
                <a:cs typeface="Garamond"/>
              </a:rPr>
              <a:t>converge </a:t>
            </a:r>
            <a:r>
              <a:rPr dirty="0" sz="1800">
                <a:latin typeface="Garamond"/>
                <a:cs typeface="Garamond"/>
              </a:rPr>
              <a:t>the </a:t>
            </a:r>
            <a:r>
              <a:rPr dirty="0" sz="1800" spc="-5">
                <a:latin typeface="Garamond"/>
                <a:cs typeface="Garamond"/>
              </a:rPr>
              <a:t>parallel </a:t>
            </a:r>
            <a:r>
              <a:rPr dirty="0" sz="1800" spc="-10">
                <a:latin typeface="Garamond"/>
                <a:cs typeface="Garamond"/>
              </a:rPr>
              <a:t>rays </a:t>
            </a:r>
            <a:r>
              <a:rPr dirty="0" sz="1800">
                <a:latin typeface="Garamond"/>
                <a:cs typeface="Garamond"/>
              </a:rPr>
              <a:t>of  </a:t>
            </a:r>
            <a:r>
              <a:rPr dirty="0" sz="1800" spc="-5">
                <a:latin typeface="Garamond"/>
                <a:cs typeface="Garamond"/>
              </a:rPr>
              <a:t>light </a:t>
            </a:r>
            <a:r>
              <a:rPr dirty="0" sz="1800">
                <a:latin typeface="Garamond"/>
                <a:cs typeface="Garamond"/>
              </a:rPr>
              <a:t>to </a:t>
            </a:r>
            <a:r>
              <a:rPr dirty="0" sz="1800" spc="15">
                <a:latin typeface="Garamond"/>
                <a:cs typeface="Garamond"/>
              </a:rPr>
              <a:t>form </a:t>
            </a:r>
            <a:r>
              <a:rPr dirty="0" sz="1800" spc="-5">
                <a:latin typeface="Garamond"/>
                <a:cs typeface="Garamond"/>
              </a:rPr>
              <a:t>an </a:t>
            </a:r>
            <a:r>
              <a:rPr dirty="0" sz="1800">
                <a:latin typeface="Garamond"/>
                <a:cs typeface="Garamond"/>
              </a:rPr>
              <a:t>image of the distant </a:t>
            </a:r>
            <a:r>
              <a:rPr dirty="0" sz="1800" spc="-5">
                <a:latin typeface="Garamond"/>
                <a:cs typeface="Garamond"/>
              </a:rPr>
              <a:t>object on retina. </a:t>
            </a:r>
            <a:r>
              <a:rPr dirty="0" sz="1800">
                <a:latin typeface="Garamond"/>
                <a:cs typeface="Garamond"/>
              </a:rPr>
              <a:t>When the </a:t>
            </a:r>
            <a:r>
              <a:rPr dirty="0" sz="1800" spc="-10">
                <a:latin typeface="Garamond"/>
                <a:cs typeface="Garamond"/>
              </a:rPr>
              <a:t>eye </a:t>
            </a:r>
            <a:r>
              <a:rPr dirty="0" sz="1800">
                <a:latin typeface="Garamond"/>
                <a:cs typeface="Garamond"/>
              </a:rPr>
              <a:t>see distant </a:t>
            </a:r>
            <a:r>
              <a:rPr dirty="0" sz="1800" spc="-5">
                <a:latin typeface="Garamond"/>
                <a:cs typeface="Garamond"/>
              </a:rPr>
              <a:t>object  they are </a:t>
            </a:r>
            <a:r>
              <a:rPr dirty="0" sz="1800">
                <a:latin typeface="Garamond"/>
                <a:cs typeface="Garamond"/>
              </a:rPr>
              <a:t>said to be</a:t>
            </a:r>
            <a:r>
              <a:rPr dirty="0" sz="1800" spc="-10">
                <a:latin typeface="Garamond"/>
                <a:cs typeface="Garamond"/>
              </a:rPr>
              <a:t> </a:t>
            </a:r>
            <a:r>
              <a:rPr dirty="0" sz="1800" spc="-5">
                <a:latin typeface="Garamond"/>
                <a:cs typeface="Garamond"/>
              </a:rPr>
              <a:t>accommodated.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9591" y="3284944"/>
            <a:ext cx="6912736" cy="2592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1922" y="769365"/>
            <a:ext cx="324104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02815" algn="l"/>
              </a:tabLst>
            </a:pPr>
            <a:r>
              <a:rPr dirty="0" spc="290"/>
              <a:t>H</a:t>
            </a:r>
            <a:r>
              <a:rPr dirty="0" spc="295"/>
              <a:t>U</a:t>
            </a:r>
            <a:r>
              <a:rPr dirty="0" spc="300"/>
              <a:t>MA</a:t>
            </a:r>
            <a:r>
              <a:rPr dirty="0"/>
              <a:t>N	</a:t>
            </a:r>
            <a:r>
              <a:rPr dirty="0" spc="300"/>
              <a:t>EY</a:t>
            </a:r>
            <a:r>
              <a:rPr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683564" y="1340827"/>
            <a:ext cx="7776845" cy="4680585"/>
          </a:xfrm>
          <a:custGeom>
            <a:avLst/>
            <a:gdLst/>
            <a:ahLst/>
            <a:cxnLst/>
            <a:rect l="l" t="t" r="r" b="b"/>
            <a:pathLst>
              <a:path w="7776845" h="4680585">
                <a:moveTo>
                  <a:pt x="0" y="4680458"/>
                </a:moveTo>
                <a:lnTo>
                  <a:pt x="7776845" y="4680458"/>
                </a:lnTo>
                <a:lnTo>
                  <a:pt x="7776845" y="0"/>
                </a:lnTo>
                <a:lnTo>
                  <a:pt x="0" y="0"/>
                </a:lnTo>
                <a:lnTo>
                  <a:pt x="0" y="4680458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95"/>
              </a:spcBef>
              <a:buSzPct val="95833"/>
              <a:buFont typeface="Wingdings"/>
              <a:buChar char=""/>
              <a:tabLst>
                <a:tab pos="287020" algn="l"/>
              </a:tabLst>
            </a:pPr>
            <a:r>
              <a:rPr dirty="0" spc="-10"/>
              <a:t>Nearby </a:t>
            </a:r>
            <a:r>
              <a:rPr dirty="0"/>
              <a:t>objects: When the </a:t>
            </a:r>
            <a:r>
              <a:rPr dirty="0" spc="-10"/>
              <a:t>rays </a:t>
            </a:r>
            <a:r>
              <a:rPr dirty="0" spc="-5"/>
              <a:t>of </a:t>
            </a:r>
            <a:r>
              <a:rPr dirty="0"/>
              <a:t>light </a:t>
            </a:r>
            <a:r>
              <a:rPr dirty="0" spc="-5"/>
              <a:t>are coming from  </a:t>
            </a:r>
            <a:r>
              <a:rPr dirty="0" spc="-10"/>
              <a:t>nearby </a:t>
            </a:r>
            <a:r>
              <a:rPr dirty="0" spc="-5"/>
              <a:t>object </a:t>
            </a:r>
            <a:r>
              <a:rPr dirty="0"/>
              <a:t>they </a:t>
            </a:r>
            <a:r>
              <a:rPr dirty="0" spc="-5"/>
              <a:t>diverge when </a:t>
            </a:r>
            <a:r>
              <a:rPr dirty="0"/>
              <a:t>they </a:t>
            </a:r>
            <a:r>
              <a:rPr dirty="0" spc="-15"/>
              <a:t>reach </a:t>
            </a:r>
            <a:r>
              <a:rPr dirty="0" spc="-5"/>
              <a:t>our </a:t>
            </a:r>
            <a:r>
              <a:rPr dirty="0" spc="-20"/>
              <a:t>eyes. </a:t>
            </a:r>
            <a:r>
              <a:rPr dirty="0" spc="-5"/>
              <a:t>Therefore,  to </a:t>
            </a:r>
            <a:r>
              <a:rPr dirty="0"/>
              <a:t>see a </a:t>
            </a:r>
            <a:r>
              <a:rPr dirty="0" spc="-5"/>
              <a:t>nearby object </a:t>
            </a:r>
            <a:r>
              <a:rPr dirty="0" spc="-15"/>
              <a:t>we </a:t>
            </a:r>
            <a:r>
              <a:rPr dirty="0" spc="-10"/>
              <a:t>need </a:t>
            </a:r>
            <a:r>
              <a:rPr dirty="0"/>
              <a:t>to </a:t>
            </a:r>
            <a:r>
              <a:rPr dirty="0" spc="-20"/>
              <a:t>have </a:t>
            </a:r>
            <a:r>
              <a:rPr dirty="0"/>
              <a:t>a </a:t>
            </a:r>
            <a:r>
              <a:rPr dirty="0" spc="-15"/>
              <a:t>convex </a:t>
            </a:r>
            <a:r>
              <a:rPr dirty="0" spc="-5"/>
              <a:t>eye-lens of  high </a:t>
            </a:r>
            <a:r>
              <a:rPr dirty="0" spc="-10"/>
              <a:t>converging </a:t>
            </a:r>
            <a:r>
              <a:rPr dirty="0" spc="-20"/>
              <a:t>power </a:t>
            </a:r>
            <a:r>
              <a:rPr dirty="0" spc="-5"/>
              <a:t>so as to </a:t>
            </a:r>
            <a:r>
              <a:rPr dirty="0"/>
              <a:t>focus </a:t>
            </a:r>
            <a:r>
              <a:rPr dirty="0" spc="-5"/>
              <a:t>and </a:t>
            </a:r>
            <a:r>
              <a:rPr dirty="0" spc="20"/>
              <a:t>form </a:t>
            </a:r>
            <a:r>
              <a:rPr dirty="0" spc="-5"/>
              <a:t>an </a:t>
            </a:r>
            <a:r>
              <a:rPr dirty="0" spc="5"/>
              <a:t>image </a:t>
            </a:r>
            <a:r>
              <a:rPr dirty="0" spc="-5"/>
              <a:t>on </a:t>
            </a:r>
            <a:r>
              <a:rPr dirty="0"/>
              <a:t>the  </a:t>
            </a:r>
            <a:r>
              <a:rPr dirty="0" spc="-5"/>
              <a:t>retina. </a:t>
            </a:r>
            <a:r>
              <a:rPr dirty="0" spc="-15"/>
              <a:t>Convex </a:t>
            </a:r>
            <a:r>
              <a:rPr dirty="0" spc="-5"/>
              <a:t>eye-lens </a:t>
            </a:r>
            <a:r>
              <a:rPr dirty="0"/>
              <a:t>with </a:t>
            </a:r>
            <a:r>
              <a:rPr dirty="0" spc="-5"/>
              <a:t>high </a:t>
            </a:r>
            <a:r>
              <a:rPr dirty="0" spc="-10"/>
              <a:t>converging </a:t>
            </a:r>
            <a:r>
              <a:rPr dirty="0" spc="-20"/>
              <a:t>power </a:t>
            </a:r>
            <a:r>
              <a:rPr dirty="0" spc="-5"/>
              <a:t>has </a:t>
            </a:r>
            <a:r>
              <a:rPr dirty="0" spc="10"/>
              <a:t>short   </a:t>
            </a:r>
            <a:r>
              <a:rPr dirty="0"/>
              <a:t>focal length </a:t>
            </a:r>
            <a:r>
              <a:rPr dirty="0" spc="-5"/>
              <a:t>and </a:t>
            </a:r>
            <a:r>
              <a:rPr dirty="0"/>
              <a:t>is</a:t>
            </a:r>
            <a:r>
              <a:rPr dirty="0" spc="-15"/>
              <a:t> </a:t>
            </a:r>
            <a:r>
              <a:rPr dirty="0" spc="-10"/>
              <a:t>thick.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02180" algn="l"/>
              </a:tabLst>
            </a:pPr>
            <a:r>
              <a:rPr dirty="0" spc="290"/>
              <a:t>HU</a:t>
            </a:r>
            <a:r>
              <a:rPr dirty="0" spc="295"/>
              <a:t>MA</a:t>
            </a:r>
            <a:r>
              <a:rPr dirty="0"/>
              <a:t>N</a:t>
            </a:r>
            <a:r>
              <a:rPr dirty="0"/>
              <a:t>	</a:t>
            </a:r>
            <a:r>
              <a:rPr dirty="0" spc="300"/>
              <a:t>E</a:t>
            </a:r>
            <a:r>
              <a:rPr dirty="0" spc="295"/>
              <a:t>Y</a:t>
            </a:r>
            <a:r>
              <a:rPr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539546" y="1268818"/>
            <a:ext cx="7993380" cy="4824730"/>
          </a:xfrm>
          <a:custGeom>
            <a:avLst/>
            <a:gdLst/>
            <a:ahLst/>
            <a:cxnLst/>
            <a:rect l="l" t="t" r="r" b="b"/>
            <a:pathLst>
              <a:path w="7993380" h="4824730">
                <a:moveTo>
                  <a:pt x="0" y="4824476"/>
                </a:moveTo>
                <a:lnTo>
                  <a:pt x="7992872" y="4824476"/>
                </a:lnTo>
                <a:lnTo>
                  <a:pt x="7992872" y="0"/>
                </a:lnTo>
                <a:lnTo>
                  <a:pt x="0" y="0"/>
                </a:lnTo>
                <a:lnTo>
                  <a:pt x="0" y="48244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18540" y="1245869"/>
            <a:ext cx="7647305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buFont typeface="Wingdings"/>
              <a:buChar char=""/>
              <a:tabLst>
                <a:tab pos="287020" algn="l"/>
              </a:tabLst>
            </a:pPr>
            <a:r>
              <a:rPr dirty="0" sz="1800">
                <a:latin typeface="Garamond"/>
                <a:cs typeface="Garamond"/>
              </a:rPr>
              <a:t>And </a:t>
            </a:r>
            <a:r>
              <a:rPr dirty="0" sz="1800" spc="-5">
                <a:latin typeface="Garamond"/>
                <a:cs typeface="Garamond"/>
              </a:rPr>
              <a:t>when our </a:t>
            </a:r>
            <a:r>
              <a:rPr dirty="0" sz="1800" spc="-10">
                <a:latin typeface="Garamond"/>
                <a:cs typeface="Garamond"/>
              </a:rPr>
              <a:t>eyes </a:t>
            </a:r>
            <a:r>
              <a:rPr dirty="0" sz="1800">
                <a:latin typeface="Garamond"/>
                <a:cs typeface="Garamond"/>
              </a:rPr>
              <a:t>see </a:t>
            </a:r>
            <a:r>
              <a:rPr dirty="0" sz="1800" spc="-10">
                <a:latin typeface="Garamond"/>
                <a:cs typeface="Garamond"/>
              </a:rPr>
              <a:t>nearby </a:t>
            </a:r>
            <a:r>
              <a:rPr dirty="0" sz="1800" spc="-5">
                <a:latin typeface="Garamond"/>
                <a:cs typeface="Garamond"/>
              </a:rPr>
              <a:t>objects then </a:t>
            </a:r>
            <a:r>
              <a:rPr dirty="0" sz="1800">
                <a:latin typeface="Garamond"/>
                <a:cs typeface="Garamond"/>
              </a:rPr>
              <a:t>the ciliary </a:t>
            </a:r>
            <a:r>
              <a:rPr dirty="0" sz="1800" spc="-10">
                <a:latin typeface="Garamond"/>
                <a:cs typeface="Garamond"/>
              </a:rPr>
              <a:t>muscles </a:t>
            </a:r>
            <a:r>
              <a:rPr dirty="0" sz="1800">
                <a:latin typeface="Garamond"/>
                <a:cs typeface="Garamond"/>
              </a:rPr>
              <a:t>get </a:t>
            </a:r>
            <a:r>
              <a:rPr dirty="0" sz="1800" spc="-10">
                <a:latin typeface="Garamond"/>
                <a:cs typeface="Garamond"/>
              </a:rPr>
              <a:t>stretched </a:t>
            </a:r>
            <a:r>
              <a:rPr dirty="0" sz="1800" spc="-5">
                <a:latin typeface="Garamond"/>
                <a:cs typeface="Garamond"/>
              </a:rPr>
              <a:t>and </a:t>
            </a:r>
            <a:r>
              <a:rPr dirty="0" sz="1800">
                <a:latin typeface="Garamond"/>
                <a:cs typeface="Garamond"/>
              </a:rPr>
              <a:t>its  </a:t>
            </a:r>
            <a:r>
              <a:rPr dirty="0" sz="1800" spc="-5">
                <a:latin typeface="Garamond"/>
                <a:cs typeface="Garamond"/>
              </a:rPr>
              <a:t>focal length </a:t>
            </a:r>
            <a:r>
              <a:rPr dirty="0" sz="1800" spc="-15">
                <a:latin typeface="Garamond"/>
                <a:cs typeface="Garamond"/>
              </a:rPr>
              <a:t>decreases. </a:t>
            </a:r>
            <a:r>
              <a:rPr dirty="0" sz="1800">
                <a:latin typeface="Garamond"/>
                <a:cs typeface="Garamond"/>
              </a:rPr>
              <a:t>Due to </a:t>
            </a:r>
            <a:r>
              <a:rPr dirty="0" sz="1800" spc="-15">
                <a:latin typeface="Garamond"/>
                <a:cs typeface="Garamond"/>
              </a:rPr>
              <a:t>this, </a:t>
            </a:r>
            <a:r>
              <a:rPr dirty="0" sz="1800">
                <a:latin typeface="Garamond"/>
                <a:cs typeface="Garamond"/>
              </a:rPr>
              <a:t>the </a:t>
            </a:r>
            <a:r>
              <a:rPr dirty="0" sz="1800" spc="-10">
                <a:latin typeface="Garamond"/>
                <a:cs typeface="Garamond"/>
              </a:rPr>
              <a:t>converging </a:t>
            </a:r>
            <a:r>
              <a:rPr dirty="0" sz="1800" spc="-15">
                <a:latin typeface="Garamond"/>
                <a:cs typeface="Garamond"/>
              </a:rPr>
              <a:t>power </a:t>
            </a:r>
            <a:r>
              <a:rPr dirty="0" sz="1800">
                <a:latin typeface="Garamond"/>
                <a:cs typeface="Garamond"/>
              </a:rPr>
              <a:t>of the </a:t>
            </a:r>
            <a:r>
              <a:rPr dirty="0" sz="1800" spc="-10">
                <a:latin typeface="Garamond"/>
                <a:cs typeface="Garamond"/>
              </a:rPr>
              <a:t>eye </a:t>
            </a:r>
            <a:r>
              <a:rPr dirty="0" sz="1800" spc="-5">
                <a:latin typeface="Garamond"/>
                <a:cs typeface="Garamond"/>
              </a:rPr>
              <a:t>lens increases and  </a:t>
            </a:r>
            <a:r>
              <a:rPr dirty="0" sz="1800">
                <a:latin typeface="Garamond"/>
                <a:cs typeface="Garamond"/>
              </a:rPr>
              <a:t>the </a:t>
            </a:r>
            <a:r>
              <a:rPr dirty="0" sz="1800" spc="-15">
                <a:latin typeface="Garamond"/>
                <a:cs typeface="Garamond"/>
              </a:rPr>
              <a:t>diverging </a:t>
            </a:r>
            <a:r>
              <a:rPr dirty="0" sz="1800" spc="-10">
                <a:latin typeface="Garamond"/>
                <a:cs typeface="Garamond"/>
              </a:rPr>
              <a:t>rays </a:t>
            </a:r>
            <a:r>
              <a:rPr dirty="0" sz="1800">
                <a:latin typeface="Garamond"/>
                <a:cs typeface="Garamond"/>
              </a:rPr>
              <a:t>of </a:t>
            </a:r>
            <a:r>
              <a:rPr dirty="0" sz="1800" spc="-5">
                <a:latin typeface="Garamond"/>
                <a:cs typeface="Garamond"/>
              </a:rPr>
              <a:t>light coming </a:t>
            </a:r>
            <a:r>
              <a:rPr dirty="0" sz="1800">
                <a:latin typeface="Garamond"/>
                <a:cs typeface="Garamond"/>
              </a:rPr>
              <a:t>from </a:t>
            </a:r>
            <a:r>
              <a:rPr dirty="0" sz="1800" spc="-5">
                <a:latin typeface="Garamond"/>
                <a:cs typeface="Garamond"/>
              </a:rPr>
              <a:t>object </a:t>
            </a:r>
            <a:r>
              <a:rPr dirty="0" sz="1800" spc="-10">
                <a:latin typeface="Garamond"/>
                <a:cs typeface="Garamond"/>
              </a:rPr>
              <a:t>converge </a:t>
            </a:r>
            <a:r>
              <a:rPr dirty="0" sz="1800">
                <a:latin typeface="Garamond"/>
                <a:cs typeface="Garamond"/>
              </a:rPr>
              <a:t>to </a:t>
            </a:r>
            <a:r>
              <a:rPr dirty="0" sz="1800" spc="15">
                <a:latin typeface="Garamond"/>
                <a:cs typeface="Garamond"/>
              </a:rPr>
              <a:t>form </a:t>
            </a:r>
            <a:r>
              <a:rPr dirty="0" sz="1800" spc="-5">
                <a:latin typeface="Garamond"/>
                <a:cs typeface="Garamond"/>
              </a:rPr>
              <a:t>an </a:t>
            </a:r>
            <a:r>
              <a:rPr dirty="0" sz="1800">
                <a:latin typeface="Garamond"/>
                <a:cs typeface="Garamond"/>
              </a:rPr>
              <a:t>image on </a:t>
            </a:r>
            <a:r>
              <a:rPr dirty="0" sz="1800" spc="-5">
                <a:latin typeface="Garamond"/>
                <a:cs typeface="Garamond"/>
              </a:rPr>
              <a:t>retina.  </a:t>
            </a:r>
            <a:r>
              <a:rPr dirty="0" sz="1800">
                <a:latin typeface="Garamond"/>
                <a:cs typeface="Garamond"/>
              </a:rPr>
              <a:t>When the </a:t>
            </a:r>
            <a:r>
              <a:rPr dirty="0" sz="1800" spc="-10">
                <a:latin typeface="Garamond"/>
                <a:cs typeface="Garamond"/>
              </a:rPr>
              <a:t>eyes </a:t>
            </a:r>
            <a:r>
              <a:rPr dirty="0" sz="1800">
                <a:latin typeface="Garamond"/>
                <a:cs typeface="Garamond"/>
              </a:rPr>
              <a:t>see </a:t>
            </a:r>
            <a:r>
              <a:rPr dirty="0" sz="1800" spc="-10">
                <a:latin typeface="Garamond"/>
                <a:cs typeface="Garamond"/>
              </a:rPr>
              <a:t>nearby </a:t>
            </a:r>
            <a:r>
              <a:rPr dirty="0" sz="1800" spc="-5">
                <a:latin typeface="Garamond"/>
                <a:cs typeface="Garamond"/>
              </a:rPr>
              <a:t>object they are </a:t>
            </a:r>
            <a:r>
              <a:rPr dirty="0" sz="1800">
                <a:latin typeface="Garamond"/>
                <a:cs typeface="Garamond"/>
              </a:rPr>
              <a:t>said to be</a:t>
            </a:r>
            <a:r>
              <a:rPr dirty="0" sz="1800" spc="-25">
                <a:latin typeface="Garamond"/>
                <a:cs typeface="Garamond"/>
              </a:rPr>
              <a:t> </a:t>
            </a:r>
            <a:r>
              <a:rPr dirty="0" sz="1800" spc="-5">
                <a:latin typeface="Garamond"/>
                <a:cs typeface="Garamond"/>
              </a:rPr>
              <a:t>accommodated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1555" y="3303994"/>
            <a:ext cx="7776845" cy="28613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3551" y="769365"/>
            <a:ext cx="502285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01240" algn="l"/>
                <a:tab pos="3172460" algn="l"/>
              </a:tabLst>
            </a:pPr>
            <a:r>
              <a:rPr dirty="0" spc="290"/>
              <a:t>D</a:t>
            </a:r>
            <a:r>
              <a:rPr dirty="0" spc="300"/>
              <a:t>E</a:t>
            </a:r>
            <a:r>
              <a:rPr dirty="0" spc="290"/>
              <a:t>F</a:t>
            </a:r>
            <a:r>
              <a:rPr dirty="0" spc="300"/>
              <a:t>E</a:t>
            </a:r>
            <a:r>
              <a:rPr dirty="0" spc="295"/>
              <a:t>C</a:t>
            </a:r>
            <a:r>
              <a:rPr dirty="0"/>
              <a:t>T	</a:t>
            </a:r>
            <a:r>
              <a:rPr dirty="0" spc="290"/>
              <a:t>O</a:t>
            </a:r>
            <a:r>
              <a:rPr dirty="0"/>
              <a:t>F	</a:t>
            </a:r>
            <a:r>
              <a:rPr dirty="0" spc="300"/>
              <a:t>V</a:t>
            </a:r>
            <a:r>
              <a:rPr dirty="0" spc="295"/>
              <a:t>ISI</a:t>
            </a:r>
            <a:r>
              <a:rPr dirty="0" spc="290"/>
              <a:t>O</a:t>
            </a:r>
            <a:r>
              <a:rPr dirty="0"/>
              <a:t>N</a:t>
            </a:r>
          </a:p>
        </p:txBody>
      </p:sp>
      <p:sp>
        <p:nvSpPr>
          <p:cNvPr id="3" name="object 3"/>
          <p:cNvSpPr/>
          <p:nvPr/>
        </p:nvSpPr>
        <p:spPr>
          <a:xfrm>
            <a:off x="611555" y="1340827"/>
            <a:ext cx="7849234" cy="4680585"/>
          </a:xfrm>
          <a:custGeom>
            <a:avLst/>
            <a:gdLst/>
            <a:ahLst/>
            <a:cxnLst/>
            <a:rect l="l" t="t" r="r" b="b"/>
            <a:pathLst>
              <a:path w="7849234" h="4680585">
                <a:moveTo>
                  <a:pt x="0" y="4680458"/>
                </a:moveTo>
                <a:lnTo>
                  <a:pt x="7848854" y="4680458"/>
                </a:lnTo>
                <a:lnTo>
                  <a:pt x="7848854" y="0"/>
                </a:lnTo>
                <a:lnTo>
                  <a:pt x="0" y="0"/>
                </a:lnTo>
                <a:lnTo>
                  <a:pt x="0" y="4680458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90473" y="1480820"/>
            <a:ext cx="7692390" cy="3665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287020" algn="l"/>
              </a:tabLst>
            </a:pPr>
            <a:r>
              <a:rPr dirty="0" sz="1800" spc="-15">
                <a:latin typeface="Garamond"/>
                <a:cs typeface="Garamond"/>
              </a:rPr>
              <a:t>•</a:t>
            </a:r>
            <a:r>
              <a:rPr dirty="0" u="heavy" sz="2400" spc="-15" b="1">
                <a:uFill>
                  <a:solidFill>
                    <a:srgbClr val="000000"/>
                  </a:solidFill>
                </a:uFill>
                <a:latin typeface="Garamond"/>
                <a:cs typeface="Garamond"/>
              </a:rPr>
              <a:t>Myopia:</a:t>
            </a:r>
            <a:endParaRPr sz="2400">
              <a:latin typeface="Garamond"/>
              <a:cs typeface="Garamond"/>
            </a:endParaRPr>
          </a:p>
          <a:p>
            <a:pPr algn="just" marL="12700" marR="5080">
              <a:lnSpc>
                <a:spcPct val="150000"/>
              </a:lnSpc>
              <a:spcBef>
                <a:spcPts val="570"/>
              </a:spcBef>
              <a:buSzPct val="96428"/>
              <a:buFont typeface="Wingdings"/>
              <a:buChar char=""/>
              <a:tabLst>
                <a:tab pos="330200" algn="l"/>
              </a:tabLst>
            </a:pPr>
            <a:r>
              <a:rPr dirty="0" sz="2800" spc="5">
                <a:latin typeface="Garamond"/>
                <a:cs typeface="Garamond"/>
              </a:rPr>
              <a:t>The </a:t>
            </a:r>
            <a:r>
              <a:rPr dirty="0" sz="2800" spc="-5">
                <a:latin typeface="Garamond"/>
                <a:cs typeface="Garamond"/>
              </a:rPr>
              <a:t>human eye is capable of </a:t>
            </a:r>
            <a:r>
              <a:rPr dirty="0" sz="2800" spc="-10">
                <a:latin typeface="Garamond"/>
                <a:cs typeface="Garamond"/>
              </a:rPr>
              <a:t>about </a:t>
            </a:r>
            <a:r>
              <a:rPr dirty="0" sz="2800" spc="-5">
                <a:latin typeface="Garamond"/>
                <a:cs typeface="Garamond"/>
              </a:rPr>
              <a:t>40 diopters to  </a:t>
            </a:r>
            <a:r>
              <a:rPr dirty="0" sz="2800" spc="10">
                <a:latin typeface="Garamond"/>
                <a:cs typeface="Garamond"/>
              </a:rPr>
              <a:t>start </a:t>
            </a:r>
            <a:r>
              <a:rPr dirty="0" sz="2800" spc="-5">
                <a:latin typeface="Garamond"/>
                <a:cs typeface="Garamond"/>
              </a:rPr>
              <a:t>with... </a:t>
            </a:r>
            <a:r>
              <a:rPr dirty="0" sz="2800" spc="-15">
                <a:latin typeface="Garamond"/>
                <a:cs typeface="Garamond"/>
              </a:rPr>
              <a:t>young </a:t>
            </a:r>
            <a:r>
              <a:rPr dirty="0" sz="2800" spc="-10">
                <a:latin typeface="Garamond"/>
                <a:cs typeface="Garamond"/>
              </a:rPr>
              <a:t>people </a:t>
            </a:r>
            <a:r>
              <a:rPr dirty="0" sz="2800" spc="-30">
                <a:latin typeface="Garamond"/>
                <a:cs typeface="Garamond"/>
              </a:rPr>
              <a:t>have </a:t>
            </a:r>
            <a:r>
              <a:rPr dirty="0" sz="2800" spc="-5">
                <a:latin typeface="Garamond"/>
                <a:cs typeface="Garamond"/>
              </a:rPr>
              <a:t>about </a:t>
            </a:r>
            <a:r>
              <a:rPr dirty="0" sz="2800" spc="-10">
                <a:latin typeface="Garamond"/>
                <a:cs typeface="Garamond"/>
              </a:rPr>
              <a:t>50% </a:t>
            </a:r>
            <a:r>
              <a:rPr dirty="0" sz="2800" spc="-5">
                <a:latin typeface="Garamond"/>
                <a:cs typeface="Garamond"/>
              </a:rPr>
              <a:t>added  capacity "accomodation" until about the </a:t>
            </a:r>
            <a:r>
              <a:rPr dirty="0" sz="2800" spc="10">
                <a:latin typeface="Garamond"/>
                <a:cs typeface="Garamond"/>
              </a:rPr>
              <a:t>age </a:t>
            </a:r>
            <a:r>
              <a:rPr dirty="0" sz="2800" spc="-5">
                <a:latin typeface="Garamond"/>
                <a:cs typeface="Garamond"/>
              </a:rPr>
              <a:t>of 25,  </a:t>
            </a:r>
            <a:r>
              <a:rPr dirty="0" sz="2800" spc="-15">
                <a:latin typeface="Garamond"/>
                <a:cs typeface="Garamond"/>
              </a:rPr>
              <a:t>which </a:t>
            </a:r>
            <a:r>
              <a:rPr dirty="0" sz="2800" spc="-5">
                <a:latin typeface="Garamond"/>
                <a:cs typeface="Garamond"/>
              </a:rPr>
              <a:t>then decreases as </a:t>
            </a:r>
            <a:r>
              <a:rPr dirty="0" sz="2800" spc="-25">
                <a:latin typeface="Garamond"/>
                <a:cs typeface="Garamond"/>
              </a:rPr>
              <a:t>we </a:t>
            </a:r>
            <a:r>
              <a:rPr dirty="0" sz="2800" spc="-5">
                <a:latin typeface="Garamond"/>
                <a:cs typeface="Garamond"/>
              </a:rPr>
              <a:t>age. By 50, </a:t>
            </a:r>
            <a:r>
              <a:rPr dirty="0" sz="2800">
                <a:latin typeface="Garamond"/>
                <a:cs typeface="Garamond"/>
              </a:rPr>
              <a:t>most </a:t>
            </a:r>
            <a:r>
              <a:rPr dirty="0" sz="2800" spc="-5">
                <a:latin typeface="Garamond"/>
                <a:cs typeface="Garamond"/>
              </a:rPr>
              <a:t>of us will  </a:t>
            </a:r>
            <a:r>
              <a:rPr dirty="0" sz="2800" spc="-10">
                <a:latin typeface="Garamond"/>
                <a:cs typeface="Garamond"/>
              </a:rPr>
              <a:t>need </a:t>
            </a:r>
            <a:r>
              <a:rPr dirty="0" sz="2800" spc="-5">
                <a:latin typeface="Garamond"/>
                <a:cs typeface="Garamond"/>
              </a:rPr>
              <a:t>glasses- this is called </a:t>
            </a:r>
            <a:r>
              <a:rPr dirty="0" sz="2800" spc="-15">
                <a:latin typeface="Garamond"/>
                <a:cs typeface="Garamond"/>
              </a:rPr>
              <a:t>Presbyopia, </a:t>
            </a:r>
            <a:r>
              <a:rPr dirty="0" sz="2800" spc="-5">
                <a:latin typeface="Garamond"/>
                <a:cs typeface="Garamond"/>
              </a:rPr>
              <a:t>or </a:t>
            </a:r>
            <a:r>
              <a:rPr dirty="0" sz="2800" spc="-10">
                <a:latin typeface="Garamond"/>
                <a:cs typeface="Garamond"/>
              </a:rPr>
              <a:t>"old</a:t>
            </a:r>
            <a:r>
              <a:rPr dirty="0" sz="2800" spc="70">
                <a:latin typeface="Garamond"/>
                <a:cs typeface="Garamond"/>
              </a:rPr>
              <a:t> </a:t>
            </a:r>
            <a:r>
              <a:rPr dirty="0" sz="2800" spc="-5">
                <a:latin typeface="Garamond"/>
                <a:cs typeface="Garamond"/>
              </a:rPr>
              <a:t>vision".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127" y="769365"/>
            <a:ext cx="50184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99335" algn="l"/>
                <a:tab pos="3169920" algn="l"/>
              </a:tabLst>
            </a:pPr>
            <a:r>
              <a:rPr dirty="0" spc="245"/>
              <a:t>DEFECT	</a:t>
            </a:r>
            <a:r>
              <a:rPr dirty="0" spc="140"/>
              <a:t>OF	</a:t>
            </a:r>
            <a:r>
              <a:rPr dirty="0" spc="240"/>
              <a:t>VISION</a:t>
            </a:r>
          </a:p>
        </p:txBody>
      </p:sp>
      <p:sp>
        <p:nvSpPr>
          <p:cNvPr id="3" name="object 3"/>
          <p:cNvSpPr/>
          <p:nvPr/>
        </p:nvSpPr>
        <p:spPr>
          <a:xfrm>
            <a:off x="683564" y="1340827"/>
            <a:ext cx="7776845" cy="4752975"/>
          </a:xfrm>
          <a:custGeom>
            <a:avLst/>
            <a:gdLst/>
            <a:ahLst/>
            <a:cxnLst/>
            <a:rect l="l" t="t" r="r" b="b"/>
            <a:pathLst>
              <a:path w="7776845" h="4752975">
                <a:moveTo>
                  <a:pt x="0" y="4752467"/>
                </a:moveTo>
                <a:lnTo>
                  <a:pt x="7776845" y="4752467"/>
                </a:lnTo>
                <a:lnTo>
                  <a:pt x="7776845" y="0"/>
                </a:lnTo>
                <a:lnTo>
                  <a:pt x="0" y="0"/>
                </a:lnTo>
                <a:lnTo>
                  <a:pt x="0" y="4752467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62406" y="1448815"/>
            <a:ext cx="7604125" cy="40430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87020" algn="l"/>
              </a:tabLst>
            </a:pPr>
            <a:r>
              <a:rPr dirty="0" sz="1700" spc="-10">
                <a:latin typeface="Garamond"/>
                <a:cs typeface="Garamond"/>
              </a:rPr>
              <a:t>Myopia</a:t>
            </a:r>
            <a:endParaRPr sz="1700">
              <a:latin typeface="Garamond"/>
              <a:cs typeface="Garamond"/>
            </a:endParaRPr>
          </a:p>
          <a:p>
            <a:pPr marL="12700" marR="117475">
              <a:lnSpc>
                <a:spcPct val="150000"/>
              </a:lnSpc>
              <a:spcBef>
                <a:spcPts val="409"/>
              </a:spcBef>
              <a:buFont typeface="Wingdings"/>
              <a:buChar char=""/>
              <a:tabLst>
                <a:tab pos="287020" algn="l"/>
              </a:tabLst>
            </a:pPr>
            <a:r>
              <a:rPr dirty="0" sz="1700" spc="5">
                <a:latin typeface="Garamond"/>
                <a:cs typeface="Garamond"/>
              </a:rPr>
              <a:t>The </a:t>
            </a:r>
            <a:r>
              <a:rPr dirty="0" sz="1700" spc="-5">
                <a:latin typeface="Garamond"/>
                <a:cs typeface="Garamond"/>
              </a:rPr>
              <a:t>defect of an </a:t>
            </a:r>
            <a:r>
              <a:rPr dirty="0" sz="1700">
                <a:latin typeface="Garamond"/>
                <a:cs typeface="Garamond"/>
              </a:rPr>
              <a:t>eye in </a:t>
            </a:r>
            <a:r>
              <a:rPr dirty="0" sz="1700" spc="-5">
                <a:latin typeface="Garamond"/>
                <a:cs typeface="Garamond"/>
              </a:rPr>
              <a:t>which </a:t>
            </a:r>
            <a:r>
              <a:rPr dirty="0" sz="1700">
                <a:latin typeface="Garamond"/>
                <a:cs typeface="Garamond"/>
              </a:rPr>
              <a:t>it </a:t>
            </a:r>
            <a:r>
              <a:rPr dirty="0" sz="1700" spc="-5">
                <a:latin typeface="Garamond"/>
                <a:cs typeface="Garamond"/>
              </a:rPr>
              <a:t>cannot </a:t>
            </a:r>
            <a:r>
              <a:rPr dirty="0" sz="1700">
                <a:latin typeface="Garamond"/>
                <a:cs typeface="Garamond"/>
              </a:rPr>
              <a:t>see </a:t>
            </a:r>
            <a:r>
              <a:rPr dirty="0" sz="1700" spc="-5">
                <a:latin typeface="Garamond"/>
                <a:cs typeface="Garamond"/>
              </a:rPr>
              <a:t>the </a:t>
            </a:r>
            <a:r>
              <a:rPr dirty="0" sz="1700">
                <a:latin typeface="Garamond"/>
                <a:cs typeface="Garamond"/>
              </a:rPr>
              <a:t>distant </a:t>
            </a:r>
            <a:r>
              <a:rPr dirty="0" sz="1700" spc="-5">
                <a:latin typeface="Garamond"/>
                <a:cs typeface="Garamond"/>
              </a:rPr>
              <a:t>objects </a:t>
            </a:r>
            <a:r>
              <a:rPr dirty="0" sz="1700">
                <a:latin typeface="Garamond"/>
                <a:cs typeface="Garamond"/>
              </a:rPr>
              <a:t>clearly is </a:t>
            </a:r>
            <a:r>
              <a:rPr dirty="0" sz="1700" spc="-5">
                <a:latin typeface="Garamond"/>
                <a:cs typeface="Garamond"/>
              </a:rPr>
              <a:t>called </a:t>
            </a:r>
            <a:r>
              <a:rPr dirty="0" sz="1700" spc="-15">
                <a:latin typeface="Garamond"/>
                <a:cs typeface="Garamond"/>
              </a:rPr>
              <a:t>myopia.  </a:t>
            </a:r>
            <a:r>
              <a:rPr dirty="0" sz="1700">
                <a:latin typeface="Garamond"/>
                <a:cs typeface="Garamond"/>
              </a:rPr>
              <a:t>A </a:t>
            </a:r>
            <a:r>
              <a:rPr dirty="0" sz="1700" spc="-5">
                <a:latin typeface="Garamond"/>
                <a:cs typeface="Garamond"/>
              </a:rPr>
              <a:t>person </a:t>
            </a:r>
            <a:r>
              <a:rPr dirty="0" sz="1700">
                <a:latin typeface="Garamond"/>
                <a:cs typeface="Garamond"/>
              </a:rPr>
              <a:t>with </a:t>
            </a:r>
            <a:r>
              <a:rPr dirty="0" sz="1700" spc="-15">
                <a:latin typeface="Garamond"/>
                <a:cs typeface="Garamond"/>
              </a:rPr>
              <a:t>myopia </a:t>
            </a:r>
            <a:r>
              <a:rPr dirty="0" sz="1700">
                <a:latin typeface="Garamond"/>
                <a:cs typeface="Garamond"/>
              </a:rPr>
              <a:t>can see </a:t>
            </a:r>
            <a:r>
              <a:rPr dirty="0" sz="1700" spc="-10">
                <a:latin typeface="Garamond"/>
                <a:cs typeface="Garamond"/>
              </a:rPr>
              <a:t>nearby </a:t>
            </a:r>
            <a:r>
              <a:rPr dirty="0" sz="1700" spc="-5">
                <a:latin typeface="Garamond"/>
                <a:cs typeface="Garamond"/>
              </a:rPr>
              <a:t>objects </a:t>
            </a:r>
            <a:r>
              <a:rPr dirty="0" sz="1700" spc="-20">
                <a:latin typeface="Garamond"/>
                <a:cs typeface="Garamond"/>
              </a:rPr>
              <a:t>clearly. </a:t>
            </a:r>
            <a:r>
              <a:rPr dirty="0" sz="1700" spc="-10">
                <a:latin typeface="Garamond"/>
                <a:cs typeface="Garamond"/>
              </a:rPr>
              <a:t>Myopia </a:t>
            </a:r>
            <a:r>
              <a:rPr dirty="0" sz="1700">
                <a:latin typeface="Garamond"/>
                <a:cs typeface="Garamond"/>
              </a:rPr>
              <a:t>is caused due</a:t>
            </a:r>
            <a:r>
              <a:rPr dirty="0" sz="1700" spc="15">
                <a:latin typeface="Garamond"/>
                <a:cs typeface="Garamond"/>
              </a:rPr>
              <a:t> </a:t>
            </a:r>
            <a:r>
              <a:rPr dirty="0" sz="1700" spc="-10">
                <a:latin typeface="Garamond"/>
                <a:cs typeface="Garamond"/>
              </a:rPr>
              <a:t>to:</a:t>
            </a:r>
            <a:endParaRPr sz="17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"/>
            </a:pPr>
            <a:endParaRPr sz="235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Font typeface="Wingdings"/>
              <a:buChar char=""/>
              <a:tabLst>
                <a:tab pos="287020" algn="l"/>
              </a:tabLst>
            </a:pPr>
            <a:r>
              <a:rPr dirty="0" sz="1700">
                <a:latin typeface="Garamond"/>
                <a:cs typeface="Garamond"/>
              </a:rPr>
              <a:t>High </a:t>
            </a:r>
            <a:r>
              <a:rPr dirty="0" sz="1700" spc="-10">
                <a:latin typeface="Garamond"/>
                <a:cs typeface="Garamond"/>
              </a:rPr>
              <a:t>converging </a:t>
            </a:r>
            <a:r>
              <a:rPr dirty="0" sz="1700" spc="-15">
                <a:latin typeface="Garamond"/>
                <a:cs typeface="Garamond"/>
              </a:rPr>
              <a:t>power </a:t>
            </a:r>
            <a:r>
              <a:rPr dirty="0" sz="1700" spc="-5">
                <a:latin typeface="Garamond"/>
                <a:cs typeface="Garamond"/>
              </a:rPr>
              <a:t>of</a:t>
            </a:r>
            <a:r>
              <a:rPr dirty="0" sz="1700" spc="180">
                <a:latin typeface="Garamond"/>
                <a:cs typeface="Garamond"/>
              </a:rPr>
              <a:t> </a:t>
            </a:r>
            <a:r>
              <a:rPr dirty="0" sz="1700" spc="-5">
                <a:latin typeface="Garamond"/>
                <a:cs typeface="Garamond"/>
              </a:rPr>
              <a:t>lens</a:t>
            </a:r>
            <a:endParaRPr sz="1700">
              <a:latin typeface="Garamond"/>
              <a:cs typeface="Garamond"/>
            </a:endParaRPr>
          </a:p>
          <a:p>
            <a:pPr marL="287020" indent="-274320">
              <a:lnSpc>
                <a:spcPct val="100000"/>
              </a:lnSpc>
              <a:spcBef>
                <a:spcPts val="1425"/>
              </a:spcBef>
              <a:buFont typeface="Wingdings"/>
              <a:buChar char=""/>
              <a:tabLst>
                <a:tab pos="287020" algn="l"/>
              </a:tabLst>
            </a:pPr>
            <a:r>
              <a:rPr dirty="0" sz="1700" spc="-5">
                <a:latin typeface="Garamond"/>
                <a:cs typeface="Garamond"/>
              </a:rPr>
              <a:t>Eye-ball being too</a:t>
            </a:r>
            <a:r>
              <a:rPr dirty="0" sz="1700" spc="-20">
                <a:latin typeface="Garamond"/>
                <a:cs typeface="Garamond"/>
              </a:rPr>
              <a:t> </a:t>
            </a:r>
            <a:r>
              <a:rPr dirty="0" sz="1700" spc="-5">
                <a:latin typeface="Garamond"/>
                <a:cs typeface="Garamond"/>
              </a:rPr>
              <a:t>long</a:t>
            </a:r>
            <a:endParaRPr sz="1700">
              <a:latin typeface="Garamond"/>
              <a:cs typeface="Garamond"/>
            </a:endParaRPr>
          </a:p>
          <a:p>
            <a:pPr marL="12700" marR="5080">
              <a:lnSpc>
                <a:spcPct val="150000"/>
              </a:lnSpc>
              <a:spcBef>
                <a:spcPts val="409"/>
              </a:spcBef>
              <a:buFont typeface="Wingdings"/>
              <a:buChar char=""/>
              <a:tabLst>
                <a:tab pos="287020" algn="l"/>
              </a:tabLst>
            </a:pPr>
            <a:r>
              <a:rPr dirty="0" sz="1700" spc="-5">
                <a:latin typeface="Garamond"/>
                <a:cs typeface="Garamond"/>
              </a:rPr>
              <a:t>Due to high </a:t>
            </a:r>
            <a:r>
              <a:rPr dirty="0" sz="1700" spc="-10">
                <a:latin typeface="Garamond"/>
                <a:cs typeface="Garamond"/>
              </a:rPr>
              <a:t>converging </a:t>
            </a:r>
            <a:r>
              <a:rPr dirty="0" sz="1700" spc="-5">
                <a:latin typeface="Garamond"/>
                <a:cs typeface="Garamond"/>
              </a:rPr>
              <a:t>of the </a:t>
            </a:r>
            <a:r>
              <a:rPr dirty="0" sz="1700">
                <a:latin typeface="Garamond"/>
                <a:cs typeface="Garamond"/>
              </a:rPr>
              <a:t>eye-lens </a:t>
            </a:r>
            <a:r>
              <a:rPr dirty="0" sz="1700" spc="-5">
                <a:latin typeface="Garamond"/>
                <a:cs typeface="Garamond"/>
              </a:rPr>
              <a:t>the </a:t>
            </a:r>
            <a:r>
              <a:rPr dirty="0" sz="1700">
                <a:latin typeface="Garamond"/>
                <a:cs typeface="Garamond"/>
              </a:rPr>
              <a:t>image is </a:t>
            </a:r>
            <a:r>
              <a:rPr dirty="0" sz="1700" spc="5">
                <a:latin typeface="Garamond"/>
                <a:cs typeface="Garamond"/>
              </a:rPr>
              <a:t>formed </a:t>
            </a:r>
            <a:r>
              <a:rPr dirty="0" sz="1700">
                <a:latin typeface="Garamond"/>
                <a:cs typeface="Garamond"/>
              </a:rPr>
              <a:t>in </a:t>
            </a:r>
            <a:r>
              <a:rPr dirty="0" sz="1700" spc="-5">
                <a:latin typeface="Garamond"/>
                <a:cs typeface="Garamond"/>
              </a:rPr>
              <a:t>front of the retina and </a:t>
            </a:r>
            <a:r>
              <a:rPr dirty="0" sz="1700">
                <a:latin typeface="Garamond"/>
                <a:cs typeface="Garamond"/>
              </a:rPr>
              <a:t>a  </a:t>
            </a:r>
            <a:r>
              <a:rPr dirty="0" sz="1700" spc="-5">
                <a:latin typeface="Garamond"/>
                <a:cs typeface="Garamond"/>
              </a:rPr>
              <a:t>person cannot </a:t>
            </a:r>
            <a:r>
              <a:rPr dirty="0" sz="1700">
                <a:latin typeface="Garamond"/>
                <a:cs typeface="Garamond"/>
              </a:rPr>
              <a:t>see clearly </a:t>
            </a:r>
            <a:r>
              <a:rPr dirty="0" sz="1700" spc="-5">
                <a:latin typeface="Garamond"/>
                <a:cs typeface="Garamond"/>
              </a:rPr>
              <a:t>the distant </a:t>
            </a:r>
            <a:r>
              <a:rPr dirty="0" sz="1700" spc="-15">
                <a:latin typeface="Garamond"/>
                <a:cs typeface="Garamond"/>
              </a:rPr>
              <a:t>objects. </a:t>
            </a:r>
            <a:r>
              <a:rPr dirty="0" sz="1700">
                <a:latin typeface="Garamond"/>
                <a:cs typeface="Garamond"/>
              </a:rPr>
              <a:t>In </a:t>
            </a:r>
            <a:r>
              <a:rPr dirty="0" sz="1700" spc="-5">
                <a:latin typeface="Garamond"/>
                <a:cs typeface="Garamond"/>
              </a:rPr>
              <a:t>another case, </a:t>
            </a:r>
            <a:r>
              <a:rPr dirty="0" sz="1700">
                <a:latin typeface="Garamond"/>
                <a:cs typeface="Garamond"/>
              </a:rPr>
              <a:t>if </a:t>
            </a:r>
            <a:r>
              <a:rPr dirty="0" sz="1700" spc="-5">
                <a:latin typeface="Garamond"/>
                <a:cs typeface="Garamond"/>
              </a:rPr>
              <a:t>the </a:t>
            </a:r>
            <a:r>
              <a:rPr dirty="0" sz="1700">
                <a:latin typeface="Garamond"/>
                <a:cs typeface="Garamond"/>
              </a:rPr>
              <a:t>eye- </a:t>
            </a:r>
            <a:r>
              <a:rPr dirty="0" sz="1700" spc="-5">
                <a:latin typeface="Garamond"/>
                <a:cs typeface="Garamond"/>
              </a:rPr>
              <a:t>ball </a:t>
            </a:r>
            <a:r>
              <a:rPr dirty="0" sz="1700">
                <a:latin typeface="Garamond"/>
                <a:cs typeface="Garamond"/>
              </a:rPr>
              <a:t>is </a:t>
            </a:r>
            <a:r>
              <a:rPr dirty="0" sz="1700" spc="-5">
                <a:latin typeface="Garamond"/>
                <a:cs typeface="Garamond"/>
              </a:rPr>
              <a:t>too long  than the retina </a:t>
            </a:r>
            <a:r>
              <a:rPr dirty="0" sz="1700">
                <a:latin typeface="Garamond"/>
                <a:cs typeface="Garamond"/>
              </a:rPr>
              <a:t>is </a:t>
            </a:r>
            <a:r>
              <a:rPr dirty="0" sz="1700" spc="-5">
                <a:latin typeface="Garamond"/>
                <a:cs typeface="Garamond"/>
              </a:rPr>
              <a:t>at </a:t>
            </a:r>
            <a:r>
              <a:rPr dirty="0" sz="1700">
                <a:latin typeface="Garamond"/>
                <a:cs typeface="Garamond"/>
              </a:rPr>
              <a:t>larger distance </a:t>
            </a:r>
            <a:r>
              <a:rPr dirty="0" sz="1700" spc="-5">
                <a:latin typeface="Garamond"/>
                <a:cs typeface="Garamond"/>
              </a:rPr>
              <a:t>from the </a:t>
            </a:r>
            <a:r>
              <a:rPr dirty="0" sz="1700" spc="-10">
                <a:latin typeface="Garamond"/>
                <a:cs typeface="Garamond"/>
              </a:rPr>
              <a:t>eye-lens. </a:t>
            </a:r>
            <a:r>
              <a:rPr dirty="0" sz="1700">
                <a:latin typeface="Garamond"/>
                <a:cs typeface="Garamond"/>
              </a:rPr>
              <a:t>In </a:t>
            </a:r>
            <a:r>
              <a:rPr dirty="0" sz="1700" spc="-5">
                <a:latin typeface="Garamond"/>
                <a:cs typeface="Garamond"/>
              </a:rPr>
              <a:t>this </a:t>
            </a:r>
            <a:r>
              <a:rPr dirty="0" sz="1700">
                <a:latin typeface="Garamond"/>
                <a:cs typeface="Garamond"/>
              </a:rPr>
              <a:t>case </a:t>
            </a:r>
            <a:r>
              <a:rPr dirty="0" sz="1700" spc="-5">
                <a:latin typeface="Garamond"/>
                <a:cs typeface="Garamond"/>
              </a:rPr>
              <a:t>also the </a:t>
            </a:r>
            <a:r>
              <a:rPr dirty="0" sz="1700">
                <a:latin typeface="Garamond"/>
                <a:cs typeface="Garamond"/>
              </a:rPr>
              <a:t>image is </a:t>
            </a:r>
            <a:r>
              <a:rPr dirty="0" sz="1700" spc="5">
                <a:latin typeface="Garamond"/>
                <a:cs typeface="Garamond"/>
              </a:rPr>
              <a:t>formed  </a:t>
            </a:r>
            <a:r>
              <a:rPr dirty="0" sz="1700">
                <a:latin typeface="Garamond"/>
                <a:cs typeface="Garamond"/>
              </a:rPr>
              <a:t>in </a:t>
            </a:r>
            <a:r>
              <a:rPr dirty="0" sz="1700" spc="-5">
                <a:latin typeface="Garamond"/>
                <a:cs typeface="Garamond"/>
              </a:rPr>
              <a:t>front of the retina </a:t>
            </a:r>
            <a:r>
              <a:rPr dirty="0" sz="1700" spc="-10">
                <a:latin typeface="Garamond"/>
                <a:cs typeface="Garamond"/>
              </a:rPr>
              <a:t>even </a:t>
            </a:r>
            <a:r>
              <a:rPr dirty="0" sz="1700" spc="-5">
                <a:latin typeface="Garamond"/>
                <a:cs typeface="Garamond"/>
              </a:rPr>
              <a:t>though the </a:t>
            </a:r>
            <a:r>
              <a:rPr dirty="0" sz="1700">
                <a:latin typeface="Garamond"/>
                <a:cs typeface="Garamond"/>
              </a:rPr>
              <a:t>eye-lens </a:t>
            </a:r>
            <a:r>
              <a:rPr dirty="0" sz="1700" spc="-5">
                <a:latin typeface="Garamond"/>
                <a:cs typeface="Garamond"/>
              </a:rPr>
              <a:t>has </a:t>
            </a:r>
            <a:r>
              <a:rPr dirty="0" sz="1700">
                <a:latin typeface="Garamond"/>
                <a:cs typeface="Garamond"/>
              </a:rPr>
              <a:t>correct </a:t>
            </a:r>
            <a:r>
              <a:rPr dirty="0" sz="1700" spc="-10">
                <a:latin typeface="Garamond"/>
                <a:cs typeface="Garamond"/>
              </a:rPr>
              <a:t>converging</a:t>
            </a:r>
            <a:r>
              <a:rPr dirty="0" sz="1700" spc="-215">
                <a:latin typeface="Garamond"/>
                <a:cs typeface="Garamond"/>
              </a:rPr>
              <a:t> </a:t>
            </a:r>
            <a:r>
              <a:rPr dirty="0" sz="1700" spc="-20">
                <a:latin typeface="Garamond"/>
                <a:cs typeface="Garamond"/>
              </a:rPr>
              <a:t>power.</a:t>
            </a:r>
            <a:endParaRPr sz="17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1289" y="697179"/>
            <a:ext cx="501967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99335" algn="l"/>
                <a:tab pos="3169285" algn="l"/>
              </a:tabLst>
            </a:pPr>
            <a:r>
              <a:rPr dirty="0" spc="290"/>
              <a:t>D</a:t>
            </a:r>
            <a:r>
              <a:rPr dirty="0" spc="300"/>
              <a:t>E</a:t>
            </a:r>
            <a:r>
              <a:rPr dirty="0" spc="285"/>
              <a:t>F</a:t>
            </a:r>
            <a:r>
              <a:rPr dirty="0" spc="300"/>
              <a:t>E</a:t>
            </a:r>
            <a:r>
              <a:rPr dirty="0" spc="290"/>
              <a:t>C</a:t>
            </a:r>
            <a:r>
              <a:rPr dirty="0"/>
              <a:t>T</a:t>
            </a:r>
            <a:r>
              <a:rPr dirty="0"/>
              <a:t>	</a:t>
            </a:r>
            <a:r>
              <a:rPr dirty="0" spc="290"/>
              <a:t>O</a:t>
            </a:r>
            <a:r>
              <a:rPr dirty="0"/>
              <a:t>F</a:t>
            </a:r>
            <a:r>
              <a:rPr dirty="0"/>
              <a:t>	</a:t>
            </a:r>
            <a:r>
              <a:rPr dirty="0" spc="295"/>
              <a:t>VI</a:t>
            </a:r>
            <a:r>
              <a:rPr dirty="0" spc="290"/>
              <a:t>S</a:t>
            </a:r>
            <a:r>
              <a:rPr dirty="0" spc="295"/>
              <a:t>I</a:t>
            </a:r>
            <a:r>
              <a:rPr dirty="0" spc="290"/>
              <a:t>O</a:t>
            </a:r>
            <a:r>
              <a:rPr dirty="0"/>
              <a:t>N</a:t>
            </a:r>
          </a:p>
        </p:txBody>
      </p:sp>
      <p:sp>
        <p:nvSpPr>
          <p:cNvPr id="3" name="object 3"/>
          <p:cNvSpPr/>
          <p:nvPr/>
        </p:nvSpPr>
        <p:spPr>
          <a:xfrm>
            <a:off x="611555" y="1268818"/>
            <a:ext cx="7920863" cy="48964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7485" y="913333"/>
            <a:ext cx="200660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00"/>
              <a:t>LE</a:t>
            </a:r>
            <a:r>
              <a:rPr dirty="0" spc="290"/>
              <a:t>NS</a:t>
            </a:r>
            <a:r>
              <a:rPr dirty="0" spc="300"/>
              <a:t>E</a:t>
            </a:r>
            <a:r>
              <a:rPr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611555" y="1484845"/>
            <a:ext cx="7849234" cy="5040630"/>
          </a:xfrm>
          <a:custGeom>
            <a:avLst/>
            <a:gdLst/>
            <a:ahLst/>
            <a:cxnLst/>
            <a:rect l="l" t="t" r="r" b="b"/>
            <a:pathLst>
              <a:path w="7849234" h="5040630">
                <a:moveTo>
                  <a:pt x="0" y="5040503"/>
                </a:moveTo>
                <a:lnTo>
                  <a:pt x="7848854" y="5040503"/>
                </a:lnTo>
                <a:lnTo>
                  <a:pt x="7848854" y="0"/>
                </a:lnTo>
                <a:lnTo>
                  <a:pt x="0" y="0"/>
                </a:lnTo>
                <a:lnTo>
                  <a:pt x="0" y="50405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1555" y="1484845"/>
            <a:ext cx="7849234" cy="5040630"/>
          </a:xfrm>
          <a:custGeom>
            <a:avLst/>
            <a:gdLst/>
            <a:ahLst/>
            <a:cxnLst/>
            <a:rect l="l" t="t" r="r" b="b"/>
            <a:pathLst>
              <a:path w="7849234" h="5040630">
                <a:moveTo>
                  <a:pt x="0" y="5040503"/>
                </a:moveTo>
                <a:lnTo>
                  <a:pt x="7848854" y="5040503"/>
                </a:lnTo>
                <a:lnTo>
                  <a:pt x="7848854" y="0"/>
                </a:lnTo>
                <a:lnTo>
                  <a:pt x="0" y="0"/>
                </a:lnTo>
                <a:lnTo>
                  <a:pt x="0" y="5040503"/>
                </a:lnTo>
                <a:close/>
              </a:path>
            </a:pathLst>
          </a:custGeom>
          <a:ln w="9525">
            <a:solidFill>
              <a:srgbClr val="ADAE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90473" y="1439951"/>
            <a:ext cx="7568565" cy="3610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5080" indent="-457200">
              <a:lnSpc>
                <a:spcPct val="140000"/>
              </a:lnSpc>
              <a:spcBef>
                <a:spcPts val="100"/>
              </a:spcBef>
              <a:buFont typeface="Wingdings"/>
              <a:buChar char=""/>
              <a:tabLst>
                <a:tab pos="469265" algn="l"/>
                <a:tab pos="469900" algn="l"/>
                <a:tab pos="3368040" algn="l"/>
                <a:tab pos="4244340" algn="l"/>
              </a:tabLst>
            </a:pPr>
            <a:r>
              <a:rPr dirty="0" sz="2800" spc="5">
                <a:latin typeface="Garamond"/>
                <a:cs typeface="Garamond"/>
              </a:rPr>
              <a:t>The </a:t>
            </a:r>
            <a:r>
              <a:rPr dirty="0" sz="2800" spc="-5">
                <a:latin typeface="Garamond"/>
                <a:cs typeface="Garamond"/>
              </a:rPr>
              <a:t>fact that most lenses </a:t>
            </a:r>
            <a:r>
              <a:rPr dirty="0" sz="2800" spc="-25">
                <a:latin typeface="Garamond"/>
                <a:cs typeface="Garamond"/>
              </a:rPr>
              <a:t>have </a:t>
            </a:r>
            <a:r>
              <a:rPr dirty="0" sz="2800" spc="-5">
                <a:latin typeface="Garamond"/>
                <a:cs typeface="Garamond"/>
              </a:rPr>
              <a:t>surfaces that is  spherical in </a:t>
            </a:r>
            <a:r>
              <a:rPr dirty="0" sz="2800" spc="15">
                <a:latin typeface="Garamond"/>
                <a:cs typeface="Garamond"/>
              </a:rPr>
              <a:t>form. </a:t>
            </a:r>
            <a:r>
              <a:rPr dirty="0" sz="2800" spc="-5">
                <a:latin typeface="Garamond"/>
                <a:cs typeface="Garamond"/>
              </a:rPr>
              <a:t>Some surfaces are </a:t>
            </a:r>
            <a:r>
              <a:rPr dirty="0" sz="2800" spc="-15">
                <a:latin typeface="Garamond"/>
                <a:cs typeface="Garamond"/>
              </a:rPr>
              <a:t>convex, </a:t>
            </a:r>
            <a:r>
              <a:rPr dirty="0" sz="2800" spc="-10">
                <a:latin typeface="Garamond"/>
                <a:cs typeface="Garamond"/>
              </a:rPr>
              <a:t>others  </a:t>
            </a:r>
            <a:r>
              <a:rPr dirty="0" sz="2800" spc="-5">
                <a:latin typeface="Garamond"/>
                <a:cs typeface="Garamond"/>
              </a:rPr>
              <a:t>are </a:t>
            </a:r>
            <a:r>
              <a:rPr dirty="0" sz="2800" spc="-20">
                <a:latin typeface="Garamond"/>
                <a:cs typeface="Garamond"/>
              </a:rPr>
              <a:t>concave. </a:t>
            </a:r>
            <a:r>
              <a:rPr dirty="0" sz="2800" spc="-5">
                <a:latin typeface="Garamond"/>
                <a:cs typeface="Garamond"/>
              </a:rPr>
              <a:t>When a </a:t>
            </a:r>
            <a:r>
              <a:rPr dirty="0" sz="2800" spc="-10">
                <a:latin typeface="Garamond"/>
                <a:cs typeface="Garamond"/>
              </a:rPr>
              <a:t>light passes </a:t>
            </a:r>
            <a:r>
              <a:rPr dirty="0" sz="2800" spc="-5">
                <a:latin typeface="Garamond"/>
                <a:cs typeface="Garamond"/>
              </a:rPr>
              <a:t>through any </a:t>
            </a:r>
            <a:r>
              <a:rPr dirty="0" sz="2800" spc="-20">
                <a:latin typeface="Garamond"/>
                <a:cs typeface="Garamond"/>
              </a:rPr>
              <a:t>lens,  </a:t>
            </a:r>
            <a:r>
              <a:rPr dirty="0" sz="2800" spc="-5">
                <a:latin typeface="Garamond"/>
                <a:cs typeface="Garamond"/>
              </a:rPr>
              <a:t>refraction at</a:t>
            </a:r>
            <a:r>
              <a:rPr dirty="0" sz="2800">
                <a:latin typeface="Garamond"/>
                <a:cs typeface="Garamond"/>
              </a:rPr>
              <a:t> </a:t>
            </a:r>
            <a:r>
              <a:rPr dirty="0" sz="2800" spc="-15">
                <a:latin typeface="Garamond"/>
                <a:cs typeface="Garamond"/>
              </a:rPr>
              <a:t>each</a:t>
            </a:r>
            <a:r>
              <a:rPr dirty="0" sz="2800">
                <a:latin typeface="Garamond"/>
                <a:cs typeface="Garamond"/>
              </a:rPr>
              <a:t> </a:t>
            </a:r>
            <a:r>
              <a:rPr dirty="0" sz="2800" spc="-5">
                <a:latin typeface="Garamond"/>
                <a:cs typeface="Garamond"/>
              </a:rPr>
              <a:t>of	its surfaces contributes to its  </a:t>
            </a:r>
            <a:r>
              <a:rPr dirty="0" sz="2800" spc="5">
                <a:latin typeface="Garamond"/>
                <a:cs typeface="Garamond"/>
              </a:rPr>
              <a:t>image-forming</a:t>
            </a:r>
            <a:r>
              <a:rPr dirty="0" sz="2800" spc="35">
                <a:latin typeface="Garamond"/>
                <a:cs typeface="Garamond"/>
              </a:rPr>
              <a:t> </a:t>
            </a:r>
            <a:r>
              <a:rPr dirty="0" sz="2800" spc="-10">
                <a:latin typeface="Garamond"/>
                <a:cs typeface="Garamond"/>
              </a:rPr>
              <a:t>properties.	</a:t>
            </a:r>
            <a:r>
              <a:rPr dirty="0" sz="2800" spc="-5">
                <a:latin typeface="Garamond"/>
                <a:cs typeface="Garamond"/>
              </a:rPr>
              <a:t>to calculate the </a:t>
            </a:r>
            <a:r>
              <a:rPr dirty="0" sz="2800" spc="5">
                <a:latin typeface="Garamond"/>
                <a:cs typeface="Garamond"/>
              </a:rPr>
              <a:t>image  </a:t>
            </a:r>
            <a:r>
              <a:rPr dirty="0" sz="2800" spc="-5">
                <a:latin typeface="Garamond"/>
                <a:cs typeface="Garamond"/>
              </a:rPr>
              <a:t>distance used the </a:t>
            </a:r>
            <a:r>
              <a:rPr dirty="0" sz="2800" spc="-10">
                <a:latin typeface="Garamond"/>
                <a:cs typeface="Garamond"/>
              </a:rPr>
              <a:t>lens</a:t>
            </a:r>
            <a:r>
              <a:rPr dirty="0" sz="2800" spc="10">
                <a:latin typeface="Garamond"/>
                <a:cs typeface="Garamond"/>
              </a:rPr>
              <a:t> </a:t>
            </a:r>
            <a:r>
              <a:rPr dirty="0" sz="2800" spc="5">
                <a:latin typeface="Garamond"/>
                <a:cs typeface="Garamond"/>
              </a:rPr>
              <a:t>formula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60195" y="5828944"/>
            <a:ext cx="163195" cy="0"/>
          </a:xfrm>
          <a:custGeom>
            <a:avLst/>
            <a:gdLst/>
            <a:ahLst/>
            <a:cxnLst/>
            <a:rect l="l" t="t" r="r" b="b"/>
            <a:pathLst>
              <a:path w="163194" h="0">
                <a:moveTo>
                  <a:pt x="0" y="0"/>
                </a:moveTo>
                <a:lnTo>
                  <a:pt x="163068" y="0"/>
                </a:lnTo>
              </a:path>
            </a:pathLst>
          </a:custGeom>
          <a:ln w="228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84985" y="5828944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 h="0">
                <a:moveTo>
                  <a:pt x="0" y="0"/>
                </a:moveTo>
                <a:lnTo>
                  <a:pt x="150875" y="0"/>
                </a:lnTo>
              </a:path>
            </a:pathLst>
          </a:custGeom>
          <a:ln w="228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90473" y="5277233"/>
            <a:ext cx="1899920" cy="897890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marL="475615" indent="-462915">
              <a:lnSpc>
                <a:spcPct val="100000"/>
              </a:lnSpc>
              <a:spcBef>
                <a:spcPts val="710"/>
              </a:spcBef>
              <a:buSzPct val="136585"/>
              <a:buFont typeface="Wingdings"/>
              <a:buChar char=""/>
              <a:tabLst>
                <a:tab pos="475615" algn="l"/>
                <a:tab pos="476250" algn="l"/>
              </a:tabLst>
            </a:pPr>
            <a:r>
              <a:rPr dirty="0" sz="2050" spc="45">
                <a:latin typeface="Cambria Math"/>
                <a:cs typeface="Cambria Math"/>
              </a:rPr>
              <a:t>1 </a:t>
            </a:r>
            <a:r>
              <a:rPr dirty="0" baseline="-32738" sz="4200" spc="-7">
                <a:latin typeface="Cambria Math"/>
                <a:cs typeface="Cambria Math"/>
              </a:rPr>
              <a:t>= </a:t>
            </a:r>
            <a:r>
              <a:rPr dirty="0" sz="2050" spc="45">
                <a:latin typeface="Cambria Math"/>
                <a:cs typeface="Cambria Math"/>
              </a:rPr>
              <a:t>1 </a:t>
            </a:r>
            <a:r>
              <a:rPr dirty="0" baseline="-32738" sz="4200" spc="-7">
                <a:latin typeface="Cambria Math"/>
                <a:cs typeface="Cambria Math"/>
              </a:rPr>
              <a:t>+</a:t>
            </a:r>
            <a:r>
              <a:rPr dirty="0" baseline="-32738" sz="4200" spc="465">
                <a:latin typeface="Cambria Math"/>
                <a:cs typeface="Cambria Math"/>
              </a:rPr>
              <a:t> </a:t>
            </a:r>
            <a:r>
              <a:rPr dirty="0" sz="2050" spc="45">
                <a:latin typeface="Cambria Math"/>
                <a:cs typeface="Cambria Math"/>
              </a:rPr>
              <a:t>1</a:t>
            </a:r>
            <a:endParaRPr sz="2050">
              <a:latin typeface="Cambria Math"/>
              <a:cs typeface="Cambria Math"/>
            </a:endParaRPr>
          </a:p>
          <a:p>
            <a:pPr marL="469265">
              <a:lnSpc>
                <a:spcPct val="100000"/>
              </a:lnSpc>
              <a:spcBef>
                <a:spcPts val="434"/>
              </a:spcBef>
              <a:tabLst>
                <a:tab pos="1103630" algn="l"/>
                <a:tab pos="1669414" algn="l"/>
              </a:tabLst>
            </a:pPr>
            <a:r>
              <a:rPr dirty="0" sz="2050" spc="175">
                <a:latin typeface="Cambria Math"/>
                <a:cs typeface="Cambria Math"/>
              </a:rPr>
              <a:t>𝑓</a:t>
            </a:r>
            <a:r>
              <a:rPr dirty="0" sz="2050" spc="175">
                <a:latin typeface="Cambria Math"/>
                <a:cs typeface="Cambria Math"/>
              </a:rPr>
              <a:t>	</a:t>
            </a:r>
            <a:r>
              <a:rPr dirty="0" sz="2050" spc="85">
                <a:latin typeface="Cambria Math"/>
                <a:cs typeface="Cambria Math"/>
              </a:rPr>
              <a:t>𝑠</a:t>
            </a:r>
            <a:r>
              <a:rPr dirty="0" sz="2050" spc="85">
                <a:latin typeface="Cambria Math"/>
                <a:cs typeface="Cambria Math"/>
              </a:rPr>
              <a:t>	</a:t>
            </a:r>
            <a:r>
              <a:rPr dirty="0" sz="2050" spc="80">
                <a:latin typeface="Cambria Math"/>
                <a:cs typeface="Cambria Math"/>
              </a:rPr>
              <a:t>𝑠</a:t>
            </a:r>
            <a:r>
              <a:rPr dirty="0" sz="2050" spc="195">
                <a:latin typeface="Cambria Math"/>
                <a:cs typeface="Cambria Math"/>
              </a:rPr>
              <a:t>′</a:t>
            </a:r>
            <a:endParaRPr sz="205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59532" y="5828944"/>
            <a:ext cx="218440" cy="0"/>
          </a:xfrm>
          <a:custGeom>
            <a:avLst/>
            <a:gdLst/>
            <a:ahLst/>
            <a:cxnLst/>
            <a:rect l="l" t="t" r="r" b="b"/>
            <a:pathLst>
              <a:path w="218439" h="0">
                <a:moveTo>
                  <a:pt x="0" y="0"/>
                </a:moveTo>
                <a:lnTo>
                  <a:pt x="217931" y="0"/>
                </a:lnTo>
              </a:path>
            </a:pathLst>
          </a:custGeom>
          <a:ln w="228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187064" y="5563616"/>
            <a:ext cx="1033144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Garamond"/>
                <a:cs typeface="Garamond"/>
              </a:rPr>
              <a:t>;</a:t>
            </a:r>
            <a:r>
              <a:rPr dirty="0" sz="2800" spc="-80">
                <a:latin typeface="Garamond"/>
                <a:cs typeface="Garamond"/>
              </a:rPr>
              <a:t> </a:t>
            </a:r>
            <a:r>
              <a:rPr dirty="0" sz="2800" spc="45">
                <a:latin typeface="Garamond"/>
                <a:cs typeface="Garamond"/>
              </a:rPr>
              <a:t>m=-</a:t>
            </a:r>
            <a:r>
              <a:rPr dirty="0" baseline="44715" sz="3075" spc="67">
                <a:latin typeface="Cambria Math"/>
                <a:cs typeface="Cambria Math"/>
              </a:rPr>
              <a:t>𝑠′</a:t>
            </a:r>
            <a:endParaRPr baseline="44715" sz="3075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19550" y="5837935"/>
            <a:ext cx="151130" cy="3371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50" spc="85">
                <a:latin typeface="Cambria Math"/>
                <a:cs typeface="Cambria Math"/>
              </a:rPr>
              <a:t>𝑠</a:t>
            </a:r>
            <a:endParaRPr sz="205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88689" y="5828944"/>
            <a:ext cx="218440" cy="0"/>
          </a:xfrm>
          <a:custGeom>
            <a:avLst/>
            <a:gdLst/>
            <a:ahLst/>
            <a:cxnLst/>
            <a:rect l="l" t="t" r="r" b="b"/>
            <a:pathLst>
              <a:path w="218439" h="0">
                <a:moveTo>
                  <a:pt x="0" y="0"/>
                </a:moveTo>
                <a:lnTo>
                  <a:pt x="217932" y="0"/>
                </a:lnTo>
              </a:path>
            </a:pathLst>
          </a:custGeom>
          <a:ln w="228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4441" y="913333"/>
            <a:ext cx="501967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99335" algn="l"/>
                <a:tab pos="3169285" algn="l"/>
              </a:tabLst>
            </a:pPr>
            <a:r>
              <a:rPr dirty="0" spc="290"/>
              <a:t>D</a:t>
            </a:r>
            <a:r>
              <a:rPr dirty="0" spc="300"/>
              <a:t>E</a:t>
            </a:r>
            <a:r>
              <a:rPr dirty="0" spc="285"/>
              <a:t>F</a:t>
            </a:r>
            <a:r>
              <a:rPr dirty="0" spc="300"/>
              <a:t>E</a:t>
            </a:r>
            <a:r>
              <a:rPr dirty="0" spc="290"/>
              <a:t>C</a:t>
            </a:r>
            <a:r>
              <a:rPr dirty="0"/>
              <a:t>T</a:t>
            </a:r>
            <a:r>
              <a:rPr dirty="0"/>
              <a:t>	</a:t>
            </a:r>
            <a:r>
              <a:rPr dirty="0" spc="290"/>
              <a:t>O</a:t>
            </a:r>
            <a:r>
              <a:rPr dirty="0"/>
              <a:t>F</a:t>
            </a:r>
            <a:r>
              <a:rPr dirty="0"/>
              <a:t>	</a:t>
            </a:r>
            <a:r>
              <a:rPr dirty="0" spc="295"/>
              <a:t>VI</a:t>
            </a:r>
            <a:r>
              <a:rPr dirty="0" spc="290"/>
              <a:t>S</a:t>
            </a:r>
            <a:r>
              <a:rPr dirty="0" spc="295"/>
              <a:t>I</a:t>
            </a:r>
            <a:r>
              <a:rPr dirty="0" spc="290"/>
              <a:t>O</a:t>
            </a:r>
            <a:r>
              <a:rPr dirty="0"/>
              <a:t>N</a:t>
            </a:r>
          </a:p>
        </p:txBody>
      </p:sp>
      <p:sp>
        <p:nvSpPr>
          <p:cNvPr id="3" name="object 3"/>
          <p:cNvSpPr/>
          <p:nvPr/>
        </p:nvSpPr>
        <p:spPr>
          <a:xfrm>
            <a:off x="683564" y="1412836"/>
            <a:ext cx="7776845" cy="4752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5472" y="735025"/>
            <a:ext cx="477583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72335" algn="l"/>
                <a:tab pos="3013710" algn="l"/>
              </a:tabLst>
            </a:pPr>
            <a:r>
              <a:rPr dirty="0" u="none" spc="290" b="0">
                <a:latin typeface="Garamond"/>
                <a:cs typeface="Garamond"/>
              </a:rPr>
              <a:t>D</a:t>
            </a:r>
            <a:r>
              <a:rPr dirty="0" u="none" spc="295" b="0">
                <a:latin typeface="Garamond"/>
                <a:cs typeface="Garamond"/>
              </a:rPr>
              <a:t>EFE</a:t>
            </a:r>
            <a:r>
              <a:rPr dirty="0" u="none" spc="300" b="0">
                <a:latin typeface="Garamond"/>
                <a:cs typeface="Garamond"/>
              </a:rPr>
              <a:t>C</a:t>
            </a:r>
            <a:r>
              <a:rPr dirty="0" u="none" b="0">
                <a:latin typeface="Garamond"/>
                <a:cs typeface="Garamond"/>
              </a:rPr>
              <a:t>T</a:t>
            </a:r>
            <a:r>
              <a:rPr dirty="0" u="none" b="0">
                <a:latin typeface="Garamond"/>
                <a:cs typeface="Garamond"/>
              </a:rPr>
              <a:t>	</a:t>
            </a:r>
            <a:r>
              <a:rPr dirty="0" u="none" spc="290" b="0">
                <a:latin typeface="Garamond"/>
                <a:cs typeface="Garamond"/>
              </a:rPr>
              <a:t>O</a:t>
            </a:r>
            <a:r>
              <a:rPr dirty="0" u="none" b="0">
                <a:latin typeface="Garamond"/>
                <a:cs typeface="Garamond"/>
              </a:rPr>
              <a:t>F</a:t>
            </a:r>
            <a:r>
              <a:rPr dirty="0" u="none" b="0">
                <a:latin typeface="Garamond"/>
                <a:cs typeface="Garamond"/>
              </a:rPr>
              <a:t>	</a:t>
            </a:r>
            <a:r>
              <a:rPr dirty="0" u="none" spc="290" b="0">
                <a:latin typeface="Garamond"/>
                <a:cs typeface="Garamond"/>
              </a:rPr>
              <a:t>VI</a:t>
            </a:r>
            <a:r>
              <a:rPr dirty="0" u="none" spc="295" b="0">
                <a:latin typeface="Garamond"/>
                <a:cs typeface="Garamond"/>
              </a:rPr>
              <a:t>S</a:t>
            </a:r>
            <a:r>
              <a:rPr dirty="0" u="none" spc="290" b="0">
                <a:latin typeface="Garamond"/>
                <a:cs typeface="Garamond"/>
              </a:rPr>
              <a:t>IO</a:t>
            </a:r>
            <a:r>
              <a:rPr dirty="0" u="none" b="0">
                <a:latin typeface="Garamond"/>
                <a:cs typeface="Garamond"/>
              </a:rPr>
              <a:t>N</a:t>
            </a:r>
          </a:p>
        </p:txBody>
      </p:sp>
      <p:sp>
        <p:nvSpPr>
          <p:cNvPr id="3" name="object 3"/>
          <p:cNvSpPr/>
          <p:nvPr/>
        </p:nvSpPr>
        <p:spPr>
          <a:xfrm>
            <a:off x="683564" y="1412836"/>
            <a:ext cx="7776845" cy="4680585"/>
          </a:xfrm>
          <a:custGeom>
            <a:avLst/>
            <a:gdLst/>
            <a:ahLst/>
            <a:cxnLst/>
            <a:rect l="l" t="t" r="r" b="b"/>
            <a:pathLst>
              <a:path w="7776845" h="4680585">
                <a:moveTo>
                  <a:pt x="0" y="4680458"/>
                </a:moveTo>
                <a:lnTo>
                  <a:pt x="7776845" y="4680458"/>
                </a:lnTo>
                <a:lnTo>
                  <a:pt x="7776845" y="0"/>
                </a:lnTo>
                <a:lnTo>
                  <a:pt x="0" y="0"/>
                </a:lnTo>
                <a:lnTo>
                  <a:pt x="0" y="4680458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62406" y="1383004"/>
            <a:ext cx="7621905" cy="392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100"/>
              </a:spcBef>
              <a:buFont typeface="Wingdings"/>
              <a:buChar char=""/>
              <a:tabLst>
                <a:tab pos="287020" algn="l"/>
              </a:tabLst>
            </a:pPr>
            <a:r>
              <a:rPr dirty="0" sz="2000">
                <a:latin typeface="Garamond"/>
                <a:cs typeface="Garamond"/>
              </a:rPr>
              <a:t>Hypermetropia </a:t>
            </a:r>
            <a:r>
              <a:rPr dirty="0" sz="2000" spc="-5">
                <a:latin typeface="Garamond"/>
                <a:cs typeface="Garamond"/>
              </a:rPr>
              <a:t>or </a:t>
            </a:r>
            <a:r>
              <a:rPr dirty="0" sz="2000">
                <a:latin typeface="Garamond"/>
                <a:cs typeface="Garamond"/>
              </a:rPr>
              <a:t>long-sightedness </a:t>
            </a:r>
            <a:r>
              <a:rPr dirty="0" sz="2000" spc="-5">
                <a:latin typeface="Garamond"/>
                <a:cs typeface="Garamond"/>
              </a:rPr>
              <a:t>is </a:t>
            </a:r>
            <a:r>
              <a:rPr dirty="0" sz="2000">
                <a:latin typeface="Garamond"/>
                <a:cs typeface="Garamond"/>
              </a:rPr>
              <a:t>a defect </a:t>
            </a:r>
            <a:r>
              <a:rPr dirty="0" sz="2000" spc="-5">
                <a:latin typeface="Garamond"/>
                <a:cs typeface="Garamond"/>
              </a:rPr>
              <a:t>of </a:t>
            </a:r>
            <a:r>
              <a:rPr dirty="0" sz="2000">
                <a:latin typeface="Garamond"/>
                <a:cs typeface="Garamond"/>
              </a:rPr>
              <a:t>an eye </a:t>
            </a:r>
            <a:r>
              <a:rPr dirty="0" sz="2000" spc="-5">
                <a:latin typeface="Garamond"/>
                <a:cs typeface="Garamond"/>
              </a:rPr>
              <a:t>where </a:t>
            </a:r>
            <a:r>
              <a:rPr dirty="0" sz="2000">
                <a:latin typeface="Garamond"/>
                <a:cs typeface="Garamond"/>
              </a:rPr>
              <a:t>a </a:t>
            </a:r>
            <a:r>
              <a:rPr dirty="0" sz="2000" spc="-5">
                <a:latin typeface="Garamond"/>
                <a:cs typeface="Garamond"/>
              </a:rPr>
              <a:t>person  cannot </a:t>
            </a:r>
            <a:r>
              <a:rPr dirty="0" sz="2000">
                <a:latin typeface="Garamond"/>
                <a:cs typeface="Garamond"/>
              </a:rPr>
              <a:t>see </a:t>
            </a:r>
            <a:r>
              <a:rPr dirty="0" sz="2000" spc="-10">
                <a:latin typeface="Garamond"/>
                <a:cs typeface="Garamond"/>
              </a:rPr>
              <a:t>nearby </a:t>
            </a:r>
            <a:r>
              <a:rPr dirty="0" sz="2000" spc="-5">
                <a:latin typeface="Garamond"/>
                <a:cs typeface="Garamond"/>
              </a:rPr>
              <a:t>objects </a:t>
            </a:r>
            <a:r>
              <a:rPr dirty="0" sz="2000" spc="-25">
                <a:latin typeface="Garamond"/>
                <a:cs typeface="Garamond"/>
              </a:rPr>
              <a:t>clearly. </a:t>
            </a:r>
            <a:r>
              <a:rPr dirty="0" sz="2000" spc="10">
                <a:latin typeface="Garamond"/>
                <a:cs typeface="Garamond"/>
              </a:rPr>
              <a:t>The </a:t>
            </a:r>
            <a:r>
              <a:rPr dirty="0" sz="2000" spc="-10">
                <a:latin typeface="Garamond"/>
                <a:cs typeface="Garamond"/>
              </a:rPr>
              <a:t>near-point </a:t>
            </a:r>
            <a:r>
              <a:rPr dirty="0" sz="2000" spc="-5">
                <a:latin typeface="Garamond"/>
                <a:cs typeface="Garamond"/>
              </a:rPr>
              <a:t>of </a:t>
            </a:r>
            <a:r>
              <a:rPr dirty="0" sz="2000">
                <a:latin typeface="Garamond"/>
                <a:cs typeface="Garamond"/>
              </a:rPr>
              <a:t>hypermetropic </a:t>
            </a:r>
            <a:r>
              <a:rPr dirty="0" sz="2000" spc="5">
                <a:latin typeface="Garamond"/>
                <a:cs typeface="Garamond"/>
              </a:rPr>
              <a:t>eye is  </a:t>
            </a:r>
            <a:r>
              <a:rPr dirty="0" sz="2000">
                <a:latin typeface="Garamond"/>
                <a:cs typeface="Garamond"/>
              </a:rPr>
              <a:t>more than </a:t>
            </a:r>
            <a:r>
              <a:rPr dirty="0" sz="2000" spc="-5">
                <a:latin typeface="Garamond"/>
                <a:cs typeface="Garamond"/>
              </a:rPr>
              <a:t>25 </a:t>
            </a:r>
            <a:r>
              <a:rPr dirty="0" sz="2000">
                <a:latin typeface="Garamond"/>
                <a:cs typeface="Garamond"/>
              </a:rPr>
              <a:t>cm </a:t>
            </a:r>
            <a:r>
              <a:rPr dirty="0" sz="2000" spc="-50">
                <a:latin typeface="Garamond"/>
                <a:cs typeface="Garamond"/>
              </a:rPr>
              <a:t>away. </a:t>
            </a:r>
            <a:r>
              <a:rPr dirty="0" sz="2000" spc="5">
                <a:latin typeface="Garamond"/>
                <a:cs typeface="Garamond"/>
              </a:rPr>
              <a:t>This </a:t>
            </a:r>
            <a:r>
              <a:rPr dirty="0" sz="2000">
                <a:latin typeface="Garamond"/>
                <a:cs typeface="Garamond"/>
              </a:rPr>
              <a:t>defect </a:t>
            </a:r>
            <a:r>
              <a:rPr dirty="0" sz="2000" spc="-5">
                <a:latin typeface="Garamond"/>
                <a:cs typeface="Garamond"/>
              </a:rPr>
              <a:t>of </a:t>
            </a:r>
            <a:r>
              <a:rPr dirty="0" sz="2000" spc="5">
                <a:latin typeface="Garamond"/>
                <a:cs typeface="Garamond"/>
              </a:rPr>
              <a:t>eye </a:t>
            </a:r>
            <a:r>
              <a:rPr dirty="0" sz="2000" spc="-5">
                <a:latin typeface="Garamond"/>
                <a:cs typeface="Garamond"/>
              </a:rPr>
              <a:t>is </a:t>
            </a:r>
            <a:r>
              <a:rPr dirty="0" sz="2000">
                <a:latin typeface="Garamond"/>
                <a:cs typeface="Garamond"/>
              </a:rPr>
              <a:t>caused due</a:t>
            </a:r>
            <a:r>
              <a:rPr dirty="0" sz="2000" spc="-265">
                <a:latin typeface="Garamond"/>
                <a:cs typeface="Garamond"/>
              </a:rPr>
              <a:t> </a:t>
            </a:r>
            <a:r>
              <a:rPr dirty="0" sz="2000" spc="-5">
                <a:latin typeface="Garamond"/>
                <a:cs typeface="Garamond"/>
              </a:rPr>
              <a:t>to:</a:t>
            </a:r>
            <a:endParaRPr sz="20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"/>
            </a:pPr>
            <a:endParaRPr sz="28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Font typeface="Wingdings"/>
              <a:buChar char=""/>
              <a:tabLst>
                <a:tab pos="287020" algn="l"/>
              </a:tabLst>
            </a:pPr>
            <a:r>
              <a:rPr dirty="0" sz="2000" spc="-10">
                <a:latin typeface="Garamond"/>
                <a:cs typeface="Garamond"/>
              </a:rPr>
              <a:t>Low </a:t>
            </a:r>
            <a:r>
              <a:rPr dirty="0" sz="2000" spc="-5">
                <a:latin typeface="Garamond"/>
                <a:cs typeface="Garamond"/>
              </a:rPr>
              <a:t>converging </a:t>
            </a:r>
            <a:r>
              <a:rPr dirty="0" sz="2000" spc="-15">
                <a:latin typeface="Garamond"/>
                <a:cs typeface="Garamond"/>
              </a:rPr>
              <a:t>power </a:t>
            </a:r>
            <a:r>
              <a:rPr dirty="0" sz="2000" spc="-5">
                <a:latin typeface="Garamond"/>
                <a:cs typeface="Garamond"/>
              </a:rPr>
              <a:t>of</a:t>
            </a:r>
            <a:r>
              <a:rPr dirty="0" sz="2000" spc="300">
                <a:latin typeface="Garamond"/>
                <a:cs typeface="Garamond"/>
              </a:rPr>
              <a:t> </a:t>
            </a:r>
            <a:r>
              <a:rPr dirty="0" sz="2000">
                <a:latin typeface="Garamond"/>
                <a:cs typeface="Garamond"/>
              </a:rPr>
              <a:t>eye-lens</a:t>
            </a:r>
            <a:endParaRPr sz="2000">
              <a:latin typeface="Garamond"/>
              <a:cs typeface="Garamond"/>
            </a:endParaRPr>
          </a:p>
          <a:p>
            <a:pPr marL="287020" indent="-274320">
              <a:lnSpc>
                <a:spcPct val="100000"/>
              </a:lnSpc>
              <a:spcBef>
                <a:spcPts val="1685"/>
              </a:spcBef>
              <a:buFont typeface="Wingdings"/>
              <a:buChar char=""/>
              <a:tabLst>
                <a:tab pos="287020" algn="l"/>
              </a:tabLst>
            </a:pPr>
            <a:r>
              <a:rPr dirty="0" sz="2000">
                <a:latin typeface="Garamond"/>
                <a:cs typeface="Garamond"/>
              </a:rPr>
              <a:t>Eye-ball </a:t>
            </a:r>
            <a:r>
              <a:rPr dirty="0" sz="2000" spc="-5">
                <a:latin typeface="Garamond"/>
                <a:cs typeface="Garamond"/>
              </a:rPr>
              <a:t>being </a:t>
            </a:r>
            <a:r>
              <a:rPr dirty="0" sz="2000">
                <a:latin typeface="Garamond"/>
                <a:cs typeface="Garamond"/>
              </a:rPr>
              <a:t>too</a:t>
            </a:r>
            <a:r>
              <a:rPr dirty="0" sz="2000" spc="10">
                <a:latin typeface="Garamond"/>
                <a:cs typeface="Garamond"/>
              </a:rPr>
              <a:t> </a:t>
            </a:r>
            <a:r>
              <a:rPr dirty="0" sz="2000" spc="5">
                <a:latin typeface="Garamond"/>
                <a:cs typeface="Garamond"/>
              </a:rPr>
              <a:t>short</a:t>
            </a:r>
            <a:endParaRPr sz="2000">
              <a:latin typeface="Garamond"/>
              <a:cs typeface="Garamond"/>
            </a:endParaRPr>
          </a:p>
          <a:p>
            <a:pPr marL="12700" marR="5080">
              <a:lnSpc>
                <a:spcPct val="150000"/>
              </a:lnSpc>
              <a:spcBef>
                <a:spcPts val="480"/>
              </a:spcBef>
              <a:buFont typeface="Wingdings"/>
              <a:buChar char=""/>
              <a:tabLst>
                <a:tab pos="287020" algn="l"/>
                <a:tab pos="1448435" algn="l"/>
                <a:tab pos="4413250" algn="l"/>
              </a:tabLst>
            </a:pPr>
            <a:r>
              <a:rPr dirty="0" sz="2000" spc="-5">
                <a:latin typeface="Garamond"/>
                <a:cs typeface="Garamond"/>
              </a:rPr>
              <a:t>In</a:t>
            </a:r>
            <a:r>
              <a:rPr dirty="0" sz="2000" spc="254">
                <a:latin typeface="Garamond"/>
                <a:cs typeface="Garamond"/>
              </a:rPr>
              <a:t> </a:t>
            </a:r>
            <a:r>
              <a:rPr dirty="0" sz="2000">
                <a:latin typeface="Garamond"/>
                <a:cs typeface="Garamond"/>
              </a:rPr>
              <a:t>case</a:t>
            </a:r>
            <a:r>
              <a:rPr dirty="0" sz="2000" spc="260">
                <a:latin typeface="Garamond"/>
                <a:cs typeface="Garamond"/>
              </a:rPr>
              <a:t> </a:t>
            </a:r>
            <a:r>
              <a:rPr dirty="0" sz="2000" spc="-5">
                <a:latin typeface="Garamond"/>
                <a:cs typeface="Garamond"/>
              </a:rPr>
              <a:t>of	</a:t>
            </a:r>
            <a:r>
              <a:rPr dirty="0" sz="2000">
                <a:latin typeface="Garamond"/>
                <a:cs typeface="Garamond"/>
              </a:rPr>
              <a:t>hypermetropia  the</a:t>
            </a:r>
            <a:r>
              <a:rPr dirty="0" sz="2000" spc="45">
                <a:latin typeface="Garamond"/>
                <a:cs typeface="Garamond"/>
              </a:rPr>
              <a:t> </a:t>
            </a:r>
            <a:r>
              <a:rPr dirty="0" sz="2000" spc="5">
                <a:latin typeface="Garamond"/>
                <a:cs typeface="Garamond"/>
              </a:rPr>
              <a:t>image</a:t>
            </a:r>
            <a:r>
              <a:rPr dirty="0" sz="2000" spc="270">
                <a:latin typeface="Garamond"/>
                <a:cs typeface="Garamond"/>
              </a:rPr>
              <a:t> </a:t>
            </a:r>
            <a:r>
              <a:rPr dirty="0" sz="2000" spc="-5">
                <a:latin typeface="Garamond"/>
                <a:cs typeface="Garamond"/>
              </a:rPr>
              <a:t>of	</a:t>
            </a:r>
            <a:r>
              <a:rPr dirty="0" sz="2000">
                <a:latin typeface="Garamond"/>
                <a:cs typeface="Garamond"/>
              </a:rPr>
              <a:t>an </a:t>
            </a:r>
            <a:r>
              <a:rPr dirty="0" sz="2000" spc="-5">
                <a:latin typeface="Garamond"/>
                <a:cs typeface="Garamond"/>
              </a:rPr>
              <a:t>object is </a:t>
            </a:r>
            <a:r>
              <a:rPr dirty="0" sz="2000" spc="10">
                <a:latin typeface="Garamond"/>
                <a:cs typeface="Garamond"/>
              </a:rPr>
              <a:t>formed </a:t>
            </a:r>
            <a:r>
              <a:rPr dirty="0" sz="2000" spc="-5">
                <a:latin typeface="Garamond"/>
                <a:cs typeface="Garamond"/>
              </a:rPr>
              <a:t>behind </a:t>
            </a:r>
            <a:r>
              <a:rPr dirty="0" sz="2000">
                <a:latin typeface="Garamond"/>
                <a:cs typeface="Garamond"/>
              </a:rPr>
              <a:t>the  retina </a:t>
            </a:r>
            <a:r>
              <a:rPr dirty="0" sz="2000" spc="-5">
                <a:latin typeface="Garamond"/>
                <a:cs typeface="Garamond"/>
              </a:rPr>
              <a:t>and </a:t>
            </a:r>
            <a:r>
              <a:rPr dirty="0" sz="2000">
                <a:latin typeface="Garamond"/>
                <a:cs typeface="Garamond"/>
              </a:rPr>
              <a:t>therefore, a person </a:t>
            </a:r>
            <a:r>
              <a:rPr dirty="0" sz="2000" spc="-5">
                <a:latin typeface="Garamond"/>
                <a:cs typeface="Garamond"/>
              </a:rPr>
              <a:t>cannot </a:t>
            </a:r>
            <a:r>
              <a:rPr dirty="0" sz="2000">
                <a:latin typeface="Garamond"/>
                <a:cs typeface="Garamond"/>
              </a:rPr>
              <a:t>see clearly </a:t>
            </a:r>
            <a:r>
              <a:rPr dirty="0" sz="2000" spc="-5">
                <a:latin typeface="Garamond"/>
                <a:cs typeface="Garamond"/>
              </a:rPr>
              <a:t>nearby</a:t>
            </a:r>
            <a:r>
              <a:rPr dirty="0" sz="2000" spc="-40">
                <a:latin typeface="Garamond"/>
                <a:cs typeface="Garamond"/>
              </a:rPr>
              <a:t> </a:t>
            </a:r>
            <a:r>
              <a:rPr dirty="0" sz="2000" spc="-10">
                <a:latin typeface="Garamond"/>
                <a:cs typeface="Garamond"/>
              </a:rPr>
              <a:t>objects.</a:t>
            </a:r>
            <a:endParaRPr sz="20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9492" y="769365"/>
            <a:ext cx="50184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99335" algn="l"/>
                <a:tab pos="3169920" algn="l"/>
              </a:tabLst>
            </a:pPr>
            <a:r>
              <a:rPr dirty="0" spc="245"/>
              <a:t>DEFECT	</a:t>
            </a:r>
            <a:r>
              <a:rPr dirty="0" spc="140"/>
              <a:t>OF	</a:t>
            </a:r>
            <a:r>
              <a:rPr dirty="0" spc="240"/>
              <a:t>VISION</a:t>
            </a:r>
          </a:p>
        </p:txBody>
      </p:sp>
      <p:sp>
        <p:nvSpPr>
          <p:cNvPr id="3" name="object 3"/>
          <p:cNvSpPr/>
          <p:nvPr/>
        </p:nvSpPr>
        <p:spPr>
          <a:xfrm>
            <a:off x="611555" y="1340827"/>
            <a:ext cx="7920863" cy="4752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3564" y="620661"/>
            <a:ext cx="7849234" cy="864235"/>
          </a:xfrm>
          <a:custGeom>
            <a:avLst/>
            <a:gdLst/>
            <a:ahLst/>
            <a:cxnLst/>
            <a:rect l="l" t="t" r="r" b="b"/>
            <a:pathLst>
              <a:path w="7849234" h="864235">
                <a:moveTo>
                  <a:pt x="0" y="864095"/>
                </a:moveTo>
                <a:lnTo>
                  <a:pt x="7848854" y="864095"/>
                </a:lnTo>
                <a:lnTo>
                  <a:pt x="7848854" y="0"/>
                </a:lnTo>
                <a:lnTo>
                  <a:pt x="0" y="0"/>
                </a:lnTo>
                <a:lnTo>
                  <a:pt x="0" y="86409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7735" y="841375"/>
            <a:ext cx="47758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71700" algn="l"/>
                <a:tab pos="3013075" algn="l"/>
              </a:tabLst>
            </a:pPr>
            <a:r>
              <a:rPr dirty="0" u="none" spc="245" b="0">
                <a:latin typeface="Garamond"/>
                <a:cs typeface="Garamond"/>
              </a:rPr>
              <a:t>DEFECT	</a:t>
            </a:r>
            <a:r>
              <a:rPr dirty="0" u="none" spc="145" b="0">
                <a:latin typeface="Garamond"/>
                <a:cs typeface="Garamond"/>
              </a:rPr>
              <a:t>OF	</a:t>
            </a:r>
            <a:r>
              <a:rPr dirty="0" u="none" spc="240" b="0">
                <a:latin typeface="Garamond"/>
                <a:cs typeface="Garamond"/>
              </a:rPr>
              <a:t>VISION</a:t>
            </a:r>
          </a:p>
        </p:txBody>
      </p:sp>
      <p:sp>
        <p:nvSpPr>
          <p:cNvPr id="4" name="object 4"/>
          <p:cNvSpPr/>
          <p:nvPr/>
        </p:nvSpPr>
        <p:spPr>
          <a:xfrm>
            <a:off x="683564" y="1484718"/>
            <a:ext cx="7776845" cy="4537075"/>
          </a:xfrm>
          <a:custGeom>
            <a:avLst/>
            <a:gdLst/>
            <a:ahLst/>
            <a:cxnLst/>
            <a:rect l="l" t="t" r="r" b="b"/>
            <a:pathLst>
              <a:path w="7776845" h="4537075">
                <a:moveTo>
                  <a:pt x="0" y="4536567"/>
                </a:moveTo>
                <a:lnTo>
                  <a:pt x="7776845" y="4536567"/>
                </a:lnTo>
                <a:lnTo>
                  <a:pt x="7776845" y="0"/>
                </a:lnTo>
                <a:lnTo>
                  <a:pt x="0" y="0"/>
                </a:lnTo>
                <a:lnTo>
                  <a:pt x="0" y="4536567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62406" y="1461897"/>
            <a:ext cx="7557134" cy="37293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buFont typeface="Wingdings"/>
              <a:buChar char=""/>
              <a:tabLst>
                <a:tab pos="287020" algn="l"/>
              </a:tabLst>
            </a:pPr>
            <a:r>
              <a:rPr dirty="0" sz="1800" spc="5">
                <a:latin typeface="Garamond"/>
                <a:cs typeface="Garamond"/>
              </a:rPr>
              <a:t>The </a:t>
            </a:r>
            <a:r>
              <a:rPr dirty="0" sz="1800" spc="-5">
                <a:latin typeface="Garamond"/>
                <a:cs typeface="Garamond"/>
              </a:rPr>
              <a:t>near-point </a:t>
            </a:r>
            <a:r>
              <a:rPr dirty="0" sz="1800">
                <a:latin typeface="Garamond"/>
                <a:cs typeface="Garamond"/>
              </a:rPr>
              <a:t>of </a:t>
            </a:r>
            <a:r>
              <a:rPr dirty="0" sz="1800" spc="-5">
                <a:latin typeface="Garamond"/>
                <a:cs typeface="Garamond"/>
              </a:rPr>
              <a:t>an </a:t>
            </a:r>
            <a:r>
              <a:rPr dirty="0" sz="1800" spc="-10">
                <a:latin typeface="Garamond"/>
                <a:cs typeface="Garamond"/>
              </a:rPr>
              <a:t>eye having </a:t>
            </a:r>
            <a:r>
              <a:rPr dirty="0" sz="1800">
                <a:latin typeface="Garamond"/>
                <a:cs typeface="Garamond"/>
              </a:rPr>
              <a:t>hypermetropia is more than </a:t>
            </a:r>
            <a:r>
              <a:rPr dirty="0" sz="1800" spc="-5">
                <a:latin typeface="Garamond"/>
                <a:cs typeface="Garamond"/>
              </a:rPr>
              <a:t>25 cm. </a:t>
            </a:r>
            <a:r>
              <a:rPr dirty="0" sz="1800" spc="5">
                <a:latin typeface="Garamond"/>
                <a:cs typeface="Garamond"/>
              </a:rPr>
              <a:t>The  </a:t>
            </a:r>
            <a:r>
              <a:rPr dirty="0" sz="1800" spc="-5">
                <a:latin typeface="Garamond"/>
                <a:cs typeface="Garamond"/>
              </a:rPr>
              <a:t>condition </a:t>
            </a:r>
            <a:r>
              <a:rPr dirty="0" sz="1800">
                <a:latin typeface="Garamond"/>
                <a:cs typeface="Garamond"/>
              </a:rPr>
              <a:t>of hypermetropia </a:t>
            </a:r>
            <a:r>
              <a:rPr dirty="0" sz="1800" spc="-5">
                <a:latin typeface="Garamond"/>
                <a:cs typeface="Garamond"/>
              </a:rPr>
              <a:t>can </a:t>
            </a:r>
            <a:r>
              <a:rPr dirty="0" sz="1800">
                <a:latin typeface="Garamond"/>
                <a:cs typeface="Garamond"/>
              </a:rPr>
              <a:t>be corrected </a:t>
            </a:r>
            <a:r>
              <a:rPr dirty="0" sz="1800" spc="-10">
                <a:latin typeface="Garamond"/>
                <a:cs typeface="Garamond"/>
              </a:rPr>
              <a:t>by </a:t>
            </a:r>
            <a:r>
              <a:rPr dirty="0" sz="1800">
                <a:latin typeface="Garamond"/>
                <a:cs typeface="Garamond"/>
              </a:rPr>
              <a:t>putting a </a:t>
            </a:r>
            <a:r>
              <a:rPr dirty="0" sz="1800" spc="-15">
                <a:latin typeface="Garamond"/>
                <a:cs typeface="Garamond"/>
              </a:rPr>
              <a:t>convex </a:t>
            </a:r>
            <a:r>
              <a:rPr dirty="0" sz="1800" spc="-5">
                <a:latin typeface="Garamond"/>
                <a:cs typeface="Garamond"/>
              </a:rPr>
              <a:t>lens </a:t>
            </a:r>
            <a:r>
              <a:rPr dirty="0" sz="1800">
                <a:latin typeface="Garamond"/>
                <a:cs typeface="Garamond"/>
              </a:rPr>
              <a:t>in front of the  </a:t>
            </a:r>
            <a:r>
              <a:rPr dirty="0" sz="1800" spc="-20">
                <a:latin typeface="Garamond"/>
                <a:cs typeface="Garamond"/>
              </a:rPr>
              <a:t>eye. </a:t>
            </a:r>
            <a:r>
              <a:rPr dirty="0" sz="1800" spc="5">
                <a:latin typeface="Garamond"/>
                <a:cs typeface="Garamond"/>
              </a:rPr>
              <a:t>This </a:t>
            </a:r>
            <a:r>
              <a:rPr dirty="0" sz="1800">
                <a:latin typeface="Garamond"/>
                <a:cs typeface="Garamond"/>
              </a:rPr>
              <a:t>is </a:t>
            </a:r>
            <a:r>
              <a:rPr dirty="0" sz="1800" spc="-5">
                <a:latin typeface="Garamond"/>
                <a:cs typeface="Garamond"/>
              </a:rPr>
              <a:t>because when </a:t>
            </a:r>
            <a:r>
              <a:rPr dirty="0" sz="1800">
                <a:latin typeface="Garamond"/>
                <a:cs typeface="Garamond"/>
              </a:rPr>
              <a:t>a </a:t>
            </a:r>
            <a:r>
              <a:rPr dirty="0" sz="1800" spc="-15">
                <a:latin typeface="Garamond"/>
                <a:cs typeface="Garamond"/>
              </a:rPr>
              <a:t>convex </a:t>
            </a:r>
            <a:r>
              <a:rPr dirty="0" sz="1800" spc="-5">
                <a:latin typeface="Garamond"/>
                <a:cs typeface="Garamond"/>
              </a:rPr>
              <a:t>lens of suitable </a:t>
            </a:r>
            <a:r>
              <a:rPr dirty="0" sz="1800" spc="-15">
                <a:latin typeface="Garamond"/>
                <a:cs typeface="Garamond"/>
              </a:rPr>
              <a:t>power </a:t>
            </a:r>
            <a:r>
              <a:rPr dirty="0" sz="1800">
                <a:latin typeface="Garamond"/>
                <a:cs typeface="Garamond"/>
              </a:rPr>
              <a:t>is </a:t>
            </a:r>
            <a:r>
              <a:rPr dirty="0" sz="1800" spc="-5">
                <a:latin typeface="Garamond"/>
                <a:cs typeface="Garamond"/>
              </a:rPr>
              <a:t>placed </a:t>
            </a:r>
            <a:r>
              <a:rPr dirty="0" sz="1800">
                <a:latin typeface="Garamond"/>
                <a:cs typeface="Garamond"/>
              </a:rPr>
              <a:t>in </a:t>
            </a:r>
            <a:r>
              <a:rPr dirty="0" sz="1800" spc="-5">
                <a:latin typeface="Garamond"/>
                <a:cs typeface="Garamond"/>
              </a:rPr>
              <a:t>front </a:t>
            </a:r>
            <a:r>
              <a:rPr dirty="0" sz="1800">
                <a:latin typeface="Garamond"/>
                <a:cs typeface="Garamond"/>
              </a:rPr>
              <a:t>of the  hypermetropic </a:t>
            </a:r>
            <a:r>
              <a:rPr dirty="0" sz="1800" spc="-20">
                <a:latin typeface="Garamond"/>
                <a:cs typeface="Garamond"/>
              </a:rPr>
              <a:t>eyes, </a:t>
            </a:r>
            <a:r>
              <a:rPr dirty="0" sz="1800" spc="-5">
                <a:latin typeface="Garamond"/>
                <a:cs typeface="Garamond"/>
              </a:rPr>
              <a:t>then </a:t>
            </a:r>
            <a:r>
              <a:rPr dirty="0" sz="1800">
                <a:latin typeface="Garamond"/>
                <a:cs typeface="Garamond"/>
              </a:rPr>
              <a:t>the </a:t>
            </a:r>
            <a:r>
              <a:rPr dirty="0" sz="1800" spc="-15">
                <a:latin typeface="Garamond"/>
                <a:cs typeface="Garamond"/>
              </a:rPr>
              <a:t>convex </a:t>
            </a:r>
            <a:r>
              <a:rPr dirty="0" sz="1800" spc="-5">
                <a:latin typeface="Garamond"/>
                <a:cs typeface="Garamond"/>
              </a:rPr>
              <a:t>lens first </a:t>
            </a:r>
            <a:r>
              <a:rPr dirty="0" sz="1800" spc="-10">
                <a:latin typeface="Garamond"/>
                <a:cs typeface="Garamond"/>
              </a:rPr>
              <a:t>converge </a:t>
            </a:r>
            <a:r>
              <a:rPr dirty="0" sz="1800">
                <a:latin typeface="Garamond"/>
                <a:cs typeface="Garamond"/>
              </a:rPr>
              <a:t>the </a:t>
            </a:r>
            <a:r>
              <a:rPr dirty="0" sz="1800" spc="-15">
                <a:latin typeface="Garamond"/>
                <a:cs typeface="Garamond"/>
              </a:rPr>
              <a:t>diverging </a:t>
            </a:r>
            <a:r>
              <a:rPr dirty="0" sz="1800" spc="-10">
                <a:latin typeface="Garamond"/>
                <a:cs typeface="Garamond"/>
              </a:rPr>
              <a:t>rays </a:t>
            </a:r>
            <a:r>
              <a:rPr dirty="0" sz="1800">
                <a:latin typeface="Garamond"/>
                <a:cs typeface="Garamond"/>
              </a:rPr>
              <a:t>of </a:t>
            </a:r>
            <a:r>
              <a:rPr dirty="0" sz="1800" spc="-5">
                <a:latin typeface="Garamond"/>
                <a:cs typeface="Garamond"/>
              </a:rPr>
              <a:t>light  coming </a:t>
            </a:r>
            <a:r>
              <a:rPr dirty="0" sz="1800">
                <a:latin typeface="Garamond"/>
                <a:cs typeface="Garamond"/>
              </a:rPr>
              <a:t>from a </a:t>
            </a:r>
            <a:r>
              <a:rPr dirty="0" sz="1800" spc="-10">
                <a:latin typeface="Garamond"/>
                <a:cs typeface="Garamond"/>
              </a:rPr>
              <a:t>nearby </a:t>
            </a:r>
            <a:r>
              <a:rPr dirty="0" sz="1800" spc="-5">
                <a:latin typeface="Garamond"/>
                <a:cs typeface="Garamond"/>
              </a:rPr>
              <a:t>object at </a:t>
            </a:r>
            <a:r>
              <a:rPr dirty="0" sz="1800">
                <a:latin typeface="Garamond"/>
                <a:cs typeface="Garamond"/>
              </a:rPr>
              <a:t>the </a:t>
            </a:r>
            <a:r>
              <a:rPr dirty="0" sz="1800" spc="-5">
                <a:latin typeface="Garamond"/>
                <a:cs typeface="Garamond"/>
              </a:rPr>
              <a:t>near </a:t>
            </a:r>
            <a:r>
              <a:rPr dirty="0" sz="1800">
                <a:latin typeface="Garamond"/>
                <a:cs typeface="Garamond"/>
              </a:rPr>
              <a:t>point of the </a:t>
            </a:r>
            <a:r>
              <a:rPr dirty="0" sz="1800" spc="-10">
                <a:latin typeface="Garamond"/>
                <a:cs typeface="Garamond"/>
              </a:rPr>
              <a:t>eye </a:t>
            </a:r>
            <a:r>
              <a:rPr dirty="0" sz="1800" spc="-5">
                <a:latin typeface="Garamond"/>
                <a:cs typeface="Garamond"/>
              </a:rPr>
              <a:t>at </a:t>
            </a:r>
            <a:r>
              <a:rPr dirty="0" sz="1800" spc="-10">
                <a:latin typeface="Garamond"/>
                <a:cs typeface="Garamond"/>
              </a:rPr>
              <a:t>which </a:t>
            </a:r>
            <a:r>
              <a:rPr dirty="0" sz="1800">
                <a:latin typeface="Garamond"/>
                <a:cs typeface="Garamond"/>
              </a:rPr>
              <a:t>the virtual image  of the </a:t>
            </a:r>
            <a:r>
              <a:rPr dirty="0" sz="1800" spc="-10">
                <a:latin typeface="Garamond"/>
                <a:cs typeface="Garamond"/>
              </a:rPr>
              <a:t>nearby </a:t>
            </a:r>
            <a:r>
              <a:rPr dirty="0" sz="1800" spc="-5">
                <a:latin typeface="Garamond"/>
                <a:cs typeface="Garamond"/>
              </a:rPr>
              <a:t>object is </a:t>
            </a:r>
            <a:r>
              <a:rPr dirty="0" sz="1800" spc="10">
                <a:latin typeface="Garamond"/>
                <a:cs typeface="Garamond"/>
              </a:rPr>
              <a:t>formed. </a:t>
            </a:r>
            <a:r>
              <a:rPr dirty="0" sz="1800">
                <a:latin typeface="Garamond"/>
                <a:cs typeface="Garamond"/>
              </a:rPr>
              <a:t>Since the </a:t>
            </a:r>
            <a:r>
              <a:rPr dirty="0" sz="1800" spc="-5">
                <a:latin typeface="Garamond"/>
                <a:cs typeface="Garamond"/>
              </a:rPr>
              <a:t>light </a:t>
            </a:r>
            <a:r>
              <a:rPr dirty="0" sz="1800" spc="-10">
                <a:latin typeface="Garamond"/>
                <a:cs typeface="Garamond"/>
              </a:rPr>
              <a:t>rays now </a:t>
            </a:r>
            <a:r>
              <a:rPr dirty="0" sz="1800" spc="-5">
                <a:latin typeface="Garamond"/>
                <a:cs typeface="Garamond"/>
              </a:rPr>
              <a:t>appear </a:t>
            </a:r>
            <a:r>
              <a:rPr dirty="0" sz="1800">
                <a:latin typeface="Garamond"/>
                <a:cs typeface="Garamond"/>
              </a:rPr>
              <a:t>to be </a:t>
            </a:r>
            <a:r>
              <a:rPr dirty="0" sz="1800" spc="-5">
                <a:latin typeface="Garamond"/>
                <a:cs typeface="Garamond"/>
              </a:rPr>
              <a:t>coming </a:t>
            </a:r>
            <a:r>
              <a:rPr dirty="0" sz="1800">
                <a:latin typeface="Garamond"/>
                <a:cs typeface="Garamond"/>
              </a:rPr>
              <a:t>from  the </a:t>
            </a:r>
            <a:r>
              <a:rPr dirty="0" sz="1800" spc="-35">
                <a:latin typeface="Garamond"/>
                <a:cs typeface="Garamond"/>
              </a:rPr>
              <a:t>eye’s </a:t>
            </a:r>
            <a:r>
              <a:rPr dirty="0" sz="1800" spc="-5">
                <a:latin typeface="Garamond"/>
                <a:cs typeface="Garamond"/>
              </a:rPr>
              <a:t>near </a:t>
            </a:r>
            <a:r>
              <a:rPr dirty="0" sz="1800">
                <a:latin typeface="Garamond"/>
                <a:cs typeface="Garamond"/>
              </a:rPr>
              <a:t>point, the </a:t>
            </a:r>
            <a:r>
              <a:rPr dirty="0" sz="1800" spc="-5">
                <a:latin typeface="Garamond"/>
                <a:cs typeface="Garamond"/>
              </a:rPr>
              <a:t>eye-lens can easily focus and </a:t>
            </a:r>
            <a:r>
              <a:rPr dirty="0" sz="1800" spc="15">
                <a:latin typeface="Garamond"/>
                <a:cs typeface="Garamond"/>
              </a:rPr>
              <a:t>form </a:t>
            </a:r>
            <a:r>
              <a:rPr dirty="0" sz="1800">
                <a:latin typeface="Garamond"/>
                <a:cs typeface="Garamond"/>
              </a:rPr>
              <a:t>the image on </a:t>
            </a:r>
            <a:r>
              <a:rPr dirty="0" sz="1800" spc="-5">
                <a:latin typeface="Garamond"/>
                <a:cs typeface="Garamond"/>
              </a:rPr>
              <a:t>retina.  </a:t>
            </a:r>
            <a:r>
              <a:rPr dirty="0" sz="1800" spc="-15">
                <a:latin typeface="Garamond"/>
                <a:cs typeface="Garamond"/>
              </a:rPr>
              <a:t>Convex </a:t>
            </a:r>
            <a:r>
              <a:rPr dirty="0" sz="1800" spc="-5">
                <a:latin typeface="Garamond"/>
                <a:cs typeface="Garamond"/>
              </a:rPr>
              <a:t>lens is used </a:t>
            </a:r>
            <a:r>
              <a:rPr dirty="0" sz="1800">
                <a:latin typeface="Garamond"/>
                <a:cs typeface="Garamond"/>
              </a:rPr>
              <a:t>for hypermetropia so </a:t>
            </a:r>
            <a:r>
              <a:rPr dirty="0" sz="1800" spc="-5">
                <a:latin typeface="Garamond"/>
                <a:cs typeface="Garamond"/>
              </a:rPr>
              <a:t>as </a:t>
            </a:r>
            <a:r>
              <a:rPr dirty="0" sz="1800">
                <a:latin typeface="Garamond"/>
                <a:cs typeface="Garamond"/>
              </a:rPr>
              <a:t>to </a:t>
            </a:r>
            <a:r>
              <a:rPr dirty="0" sz="1800" spc="-5">
                <a:latin typeface="Garamond"/>
                <a:cs typeface="Garamond"/>
              </a:rPr>
              <a:t>increase </a:t>
            </a:r>
            <a:r>
              <a:rPr dirty="0" sz="1800">
                <a:latin typeface="Garamond"/>
                <a:cs typeface="Garamond"/>
              </a:rPr>
              <a:t>the </a:t>
            </a:r>
            <a:r>
              <a:rPr dirty="0" sz="1800" spc="-10">
                <a:latin typeface="Garamond"/>
                <a:cs typeface="Garamond"/>
              </a:rPr>
              <a:t>converging </a:t>
            </a:r>
            <a:r>
              <a:rPr dirty="0" sz="1800" spc="-15">
                <a:latin typeface="Garamond"/>
                <a:cs typeface="Garamond"/>
              </a:rPr>
              <a:t>power </a:t>
            </a:r>
            <a:r>
              <a:rPr dirty="0" sz="1800" spc="-5">
                <a:latin typeface="Garamond"/>
                <a:cs typeface="Garamond"/>
              </a:rPr>
              <a:t>of </a:t>
            </a:r>
            <a:r>
              <a:rPr dirty="0" sz="1800">
                <a:latin typeface="Garamond"/>
                <a:cs typeface="Garamond"/>
              </a:rPr>
              <a:t>the  </a:t>
            </a:r>
            <a:r>
              <a:rPr dirty="0" sz="1800" spc="-15">
                <a:latin typeface="Garamond"/>
                <a:cs typeface="Garamond"/>
              </a:rPr>
              <a:t>eye-lens.</a:t>
            </a:r>
            <a:endParaRPr sz="1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555" y="692670"/>
            <a:ext cx="7776845" cy="936625"/>
          </a:xfrm>
          <a:custGeom>
            <a:avLst/>
            <a:gdLst/>
            <a:ahLst/>
            <a:cxnLst/>
            <a:rect l="l" t="t" r="r" b="b"/>
            <a:pathLst>
              <a:path w="7776845" h="936625">
                <a:moveTo>
                  <a:pt x="0" y="936104"/>
                </a:moveTo>
                <a:lnTo>
                  <a:pt x="7776845" y="936104"/>
                </a:lnTo>
                <a:lnTo>
                  <a:pt x="7776845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90166" y="985520"/>
            <a:ext cx="47758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71700" algn="l"/>
                <a:tab pos="3013075" algn="l"/>
              </a:tabLst>
            </a:pPr>
            <a:r>
              <a:rPr dirty="0" u="none" spc="245" b="0">
                <a:latin typeface="Garamond"/>
                <a:cs typeface="Garamond"/>
              </a:rPr>
              <a:t>DEFECT	</a:t>
            </a:r>
            <a:r>
              <a:rPr dirty="0" u="none" spc="145" b="0">
                <a:latin typeface="Garamond"/>
                <a:cs typeface="Garamond"/>
              </a:rPr>
              <a:t>OF	</a:t>
            </a:r>
            <a:r>
              <a:rPr dirty="0" u="none" spc="240" b="0">
                <a:latin typeface="Garamond"/>
                <a:cs typeface="Garamond"/>
              </a:rPr>
              <a:t>VISION</a:t>
            </a:r>
          </a:p>
        </p:txBody>
      </p:sp>
      <p:sp>
        <p:nvSpPr>
          <p:cNvPr id="4" name="object 4"/>
          <p:cNvSpPr/>
          <p:nvPr/>
        </p:nvSpPr>
        <p:spPr>
          <a:xfrm>
            <a:off x="611555" y="1628736"/>
            <a:ext cx="7776845" cy="432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2610" y="841375"/>
            <a:ext cx="528955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69845" algn="l"/>
                <a:tab pos="3440429" algn="l"/>
              </a:tabLst>
            </a:pPr>
            <a:r>
              <a:rPr dirty="0" spc="250"/>
              <a:t>DEFECTS	</a:t>
            </a:r>
            <a:r>
              <a:rPr dirty="0" spc="140"/>
              <a:t>OF	</a:t>
            </a:r>
            <a:r>
              <a:rPr dirty="0" spc="240"/>
              <a:t>VISION</a:t>
            </a:r>
          </a:p>
        </p:txBody>
      </p:sp>
      <p:sp>
        <p:nvSpPr>
          <p:cNvPr id="3" name="object 3"/>
          <p:cNvSpPr/>
          <p:nvPr/>
        </p:nvSpPr>
        <p:spPr>
          <a:xfrm>
            <a:off x="611555" y="1484845"/>
            <a:ext cx="7920990" cy="4608830"/>
          </a:xfrm>
          <a:custGeom>
            <a:avLst/>
            <a:gdLst/>
            <a:ahLst/>
            <a:cxnLst/>
            <a:rect l="l" t="t" r="r" b="b"/>
            <a:pathLst>
              <a:path w="7920990" h="4608830">
                <a:moveTo>
                  <a:pt x="0" y="4608449"/>
                </a:moveTo>
                <a:lnTo>
                  <a:pt x="7920863" y="4608449"/>
                </a:lnTo>
                <a:lnTo>
                  <a:pt x="7920863" y="0"/>
                </a:lnTo>
                <a:lnTo>
                  <a:pt x="0" y="0"/>
                </a:lnTo>
                <a:lnTo>
                  <a:pt x="0" y="4608449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90473" y="1454886"/>
            <a:ext cx="7765415" cy="3744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>
              <a:lnSpc>
                <a:spcPct val="150000"/>
              </a:lnSpc>
              <a:spcBef>
                <a:spcPts val="100"/>
              </a:spcBef>
              <a:buFont typeface="Wingdings"/>
              <a:buChar char=""/>
              <a:tabLst>
                <a:tab pos="287020" algn="l"/>
              </a:tabLst>
            </a:pPr>
            <a:r>
              <a:rPr dirty="0" sz="2000">
                <a:latin typeface="Garamond"/>
                <a:cs typeface="Garamond"/>
              </a:rPr>
              <a:t>the </a:t>
            </a:r>
            <a:r>
              <a:rPr dirty="0" sz="2000" spc="5">
                <a:latin typeface="Garamond"/>
                <a:cs typeface="Garamond"/>
              </a:rPr>
              <a:t>cornea </a:t>
            </a:r>
            <a:r>
              <a:rPr dirty="0" sz="2000" spc="-5">
                <a:latin typeface="Garamond"/>
                <a:cs typeface="Garamond"/>
              </a:rPr>
              <a:t>is </a:t>
            </a:r>
            <a:r>
              <a:rPr dirty="0" sz="2000">
                <a:latin typeface="Garamond"/>
                <a:cs typeface="Garamond"/>
              </a:rPr>
              <a:t>less </a:t>
            </a:r>
            <a:r>
              <a:rPr dirty="0" sz="2000" spc="-5">
                <a:latin typeface="Garamond"/>
                <a:cs typeface="Garamond"/>
              </a:rPr>
              <a:t>round </a:t>
            </a:r>
            <a:r>
              <a:rPr dirty="0" sz="2000">
                <a:latin typeface="Garamond"/>
                <a:cs typeface="Garamond"/>
              </a:rPr>
              <a:t>than </a:t>
            </a:r>
            <a:r>
              <a:rPr dirty="0" sz="2000" spc="-20">
                <a:latin typeface="Garamond"/>
                <a:cs typeface="Garamond"/>
              </a:rPr>
              <a:t>oval </a:t>
            </a:r>
            <a:r>
              <a:rPr dirty="0" sz="2000">
                <a:latin typeface="Garamond"/>
                <a:cs typeface="Garamond"/>
              </a:rPr>
              <a:t>leading to an incomplete </a:t>
            </a:r>
            <a:r>
              <a:rPr dirty="0" sz="2000" spc="5">
                <a:latin typeface="Garamond"/>
                <a:cs typeface="Garamond"/>
              </a:rPr>
              <a:t>image </a:t>
            </a:r>
            <a:r>
              <a:rPr dirty="0" sz="2000">
                <a:latin typeface="Garamond"/>
                <a:cs typeface="Garamond"/>
              </a:rPr>
              <a:t>striking  the retina as some </a:t>
            </a:r>
            <a:r>
              <a:rPr dirty="0" sz="2000" spc="-5">
                <a:latin typeface="Garamond"/>
                <a:cs typeface="Garamond"/>
              </a:rPr>
              <a:t>of </a:t>
            </a:r>
            <a:r>
              <a:rPr dirty="0" sz="2000">
                <a:latin typeface="Garamond"/>
                <a:cs typeface="Garamond"/>
              </a:rPr>
              <a:t>the light </a:t>
            </a:r>
            <a:r>
              <a:rPr dirty="0" sz="2000" spc="-5">
                <a:latin typeface="Garamond"/>
                <a:cs typeface="Garamond"/>
              </a:rPr>
              <a:t>is not</a:t>
            </a:r>
            <a:r>
              <a:rPr dirty="0" sz="2000" spc="-220">
                <a:latin typeface="Garamond"/>
                <a:cs typeface="Garamond"/>
              </a:rPr>
              <a:t> </a:t>
            </a:r>
            <a:r>
              <a:rPr dirty="0" sz="2000">
                <a:latin typeface="Garamond"/>
                <a:cs typeface="Garamond"/>
              </a:rPr>
              <a:t>focused</a:t>
            </a:r>
            <a:endParaRPr sz="2000">
              <a:latin typeface="Garamond"/>
              <a:cs typeface="Garamond"/>
            </a:endParaRPr>
          </a:p>
          <a:p>
            <a:pPr algn="just" marL="12700" marR="5080">
              <a:lnSpc>
                <a:spcPct val="150000"/>
              </a:lnSpc>
              <a:spcBef>
                <a:spcPts val="480"/>
              </a:spcBef>
              <a:buFont typeface="Wingdings"/>
              <a:buChar char=""/>
              <a:tabLst>
                <a:tab pos="287020" algn="l"/>
              </a:tabLst>
            </a:pPr>
            <a:r>
              <a:rPr dirty="0" sz="2000" spc="-5">
                <a:latin typeface="Garamond"/>
                <a:cs typeface="Garamond"/>
              </a:rPr>
              <a:t>Astigmatism is </a:t>
            </a:r>
            <a:r>
              <a:rPr dirty="0" sz="2000">
                <a:latin typeface="Garamond"/>
                <a:cs typeface="Garamond"/>
              </a:rPr>
              <a:t>a common eye focusing </a:t>
            </a:r>
            <a:r>
              <a:rPr dirty="0" sz="2000" spc="-5">
                <a:latin typeface="Garamond"/>
                <a:cs typeface="Garamond"/>
              </a:rPr>
              <a:t>problem where </a:t>
            </a:r>
            <a:r>
              <a:rPr dirty="0" sz="2000">
                <a:latin typeface="Garamond"/>
                <a:cs typeface="Garamond"/>
              </a:rPr>
              <a:t>light </a:t>
            </a:r>
            <a:r>
              <a:rPr dirty="0" sz="2000" spc="-10">
                <a:latin typeface="Garamond"/>
                <a:cs typeface="Garamond"/>
              </a:rPr>
              <a:t>rays </a:t>
            </a:r>
            <a:r>
              <a:rPr dirty="0" sz="2000" spc="-5">
                <a:latin typeface="Garamond"/>
                <a:cs typeface="Garamond"/>
              </a:rPr>
              <a:t>entering  </a:t>
            </a:r>
            <a:r>
              <a:rPr dirty="0" sz="2000">
                <a:latin typeface="Garamond"/>
                <a:cs typeface="Garamond"/>
              </a:rPr>
              <a:t>the </a:t>
            </a:r>
            <a:r>
              <a:rPr dirty="0" sz="2000" spc="5">
                <a:latin typeface="Garamond"/>
                <a:cs typeface="Garamond"/>
              </a:rPr>
              <a:t>eye </a:t>
            </a:r>
            <a:r>
              <a:rPr dirty="0" sz="2000" spc="-5">
                <a:latin typeface="Garamond"/>
                <a:cs typeface="Garamond"/>
              </a:rPr>
              <a:t>become </a:t>
            </a:r>
            <a:r>
              <a:rPr dirty="0" sz="2000">
                <a:latin typeface="Garamond"/>
                <a:cs typeface="Garamond"/>
              </a:rPr>
              <a:t>focused </a:t>
            </a:r>
            <a:r>
              <a:rPr dirty="0" sz="2000" spc="-15">
                <a:latin typeface="Garamond"/>
                <a:cs typeface="Garamond"/>
              </a:rPr>
              <a:t>by </a:t>
            </a:r>
            <a:r>
              <a:rPr dirty="0" sz="2000">
                <a:latin typeface="Garamond"/>
                <a:cs typeface="Garamond"/>
              </a:rPr>
              <a:t>the </a:t>
            </a:r>
            <a:r>
              <a:rPr dirty="0" sz="2000" spc="5">
                <a:latin typeface="Garamond"/>
                <a:cs typeface="Garamond"/>
              </a:rPr>
              <a:t>cornea </a:t>
            </a:r>
            <a:r>
              <a:rPr dirty="0" sz="2000" spc="-5">
                <a:latin typeface="Garamond"/>
                <a:cs typeface="Garamond"/>
              </a:rPr>
              <a:t>and lens </a:t>
            </a:r>
            <a:r>
              <a:rPr dirty="0" sz="2000">
                <a:latin typeface="Garamond"/>
                <a:cs typeface="Garamond"/>
              </a:rPr>
              <a:t>at different </a:t>
            </a:r>
            <a:r>
              <a:rPr dirty="0" sz="2000" spc="-5">
                <a:latin typeface="Garamond"/>
                <a:cs typeface="Garamond"/>
              </a:rPr>
              <a:t>distances from </a:t>
            </a:r>
            <a:r>
              <a:rPr dirty="0" sz="2000">
                <a:latin typeface="Garamond"/>
                <a:cs typeface="Garamond"/>
              </a:rPr>
              <a:t>the  retina. </a:t>
            </a:r>
            <a:r>
              <a:rPr dirty="0" sz="2000" spc="5">
                <a:latin typeface="Garamond"/>
                <a:cs typeface="Garamond"/>
              </a:rPr>
              <a:t>This </a:t>
            </a:r>
            <a:r>
              <a:rPr dirty="0" sz="2000" spc="-5">
                <a:latin typeface="Garamond"/>
                <a:cs typeface="Garamond"/>
              </a:rPr>
              <a:t>causes some </a:t>
            </a:r>
            <a:r>
              <a:rPr dirty="0" sz="2000">
                <a:latin typeface="Garamond"/>
                <a:cs typeface="Garamond"/>
              </a:rPr>
              <a:t>parts </a:t>
            </a:r>
            <a:r>
              <a:rPr dirty="0" sz="2000" spc="-5">
                <a:latin typeface="Garamond"/>
                <a:cs typeface="Garamond"/>
              </a:rPr>
              <a:t>of </a:t>
            </a:r>
            <a:r>
              <a:rPr dirty="0" sz="2000">
                <a:latin typeface="Garamond"/>
                <a:cs typeface="Garamond"/>
              </a:rPr>
              <a:t>the </a:t>
            </a:r>
            <a:r>
              <a:rPr dirty="0" sz="2000" spc="5">
                <a:latin typeface="Garamond"/>
                <a:cs typeface="Garamond"/>
              </a:rPr>
              <a:t>image </a:t>
            </a:r>
            <a:r>
              <a:rPr dirty="0" sz="2000">
                <a:latin typeface="Garamond"/>
                <a:cs typeface="Garamond"/>
              </a:rPr>
              <a:t>to </a:t>
            </a:r>
            <a:r>
              <a:rPr dirty="0" sz="2000" spc="-5">
                <a:latin typeface="Garamond"/>
                <a:cs typeface="Garamond"/>
              </a:rPr>
              <a:t>be more out of focus than  </a:t>
            </a:r>
            <a:r>
              <a:rPr dirty="0" sz="2000" spc="-10">
                <a:latin typeface="Garamond"/>
                <a:cs typeface="Garamond"/>
              </a:rPr>
              <a:t>others, </a:t>
            </a:r>
            <a:r>
              <a:rPr dirty="0" sz="2000" spc="-5">
                <a:latin typeface="Garamond"/>
                <a:cs typeface="Garamond"/>
              </a:rPr>
              <a:t>thereby </a:t>
            </a:r>
            <a:r>
              <a:rPr dirty="0" sz="2000">
                <a:latin typeface="Garamond"/>
                <a:cs typeface="Garamond"/>
              </a:rPr>
              <a:t>affecting </a:t>
            </a:r>
            <a:r>
              <a:rPr dirty="0" sz="2000" spc="-5">
                <a:latin typeface="Garamond"/>
                <a:cs typeface="Garamond"/>
              </a:rPr>
              <a:t>your </a:t>
            </a:r>
            <a:r>
              <a:rPr dirty="0" sz="2000">
                <a:latin typeface="Garamond"/>
                <a:cs typeface="Garamond"/>
              </a:rPr>
              <a:t>visual </a:t>
            </a:r>
            <a:r>
              <a:rPr dirty="0" sz="2000" spc="-25">
                <a:latin typeface="Garamond"/>
                <a:cs typeface="Garamond"/>
              </a:rPr>
              <a:t>acuity. </a:t>
            </a:r>
            <a:r>
              <a:rPr dirty="0" sz="2000" spc="-5">
                <a:latin typeface="Garamond"/>
                <a:cs typeface="Garamond"/>
              </a:rPr>
              <a:t>Astigmatic </a:t>
            </a:r>
            <a:r>
              <a:rPr dirty="0" sz="2000">
                <a:latin typeface="Garamond"/>
                <a:cs typeface="Garamond"/>
              </a:rPr>
              <a:t>errors </a:t>
            </a:r>
            <a:r>
              <a:rPr dirty="0" sz="2000" spc="-5">
                <a:latin typeface="Garamond"/>
                <a:cs typeface="Garamond"/>
              </a:rPr>
              <a:t>are due </a:t>
            </a:r>
            <a:r>
              <a:rPr dirty="0" sz="2000">
                <a:latin typeface="Garamond"/>
                <a:cs typeface="Garamond"/>
              </a:rPr>
              <a:t>to the  shape </a:t>
            </a:r>
            <a:r>
              <a:rPr dirty="0" sz="2000" spc="-5">
                <a:latin typeface="Garamond"/>
                <a:cs typeface="Garamond"/>
              </a:rPr>
              <a:t>of </a:t>
            </a:r>
            <a:r>
              <a:rPr dirty="0" sz="2000">
                <a:latin typeface="Garamond"/>
                <a:cs typeface="Garamond"/>
              </a:rPr>
              <a:t>the </a:t>
            </a:r>
            <a:r>
              <a:rPr dirty="0" sz="2000" spc="5">
                <a:latin typeface="Garamond"/>
                <a:cs typeface="Garamond"/>
              </a:rPr>
              <a:t>eye </a:t>
            </a:r>
            <a:r>
              <a:rPr dirty="0" sz="2000" spc="-5">
                <a:latin typeface="Garamond"/>
                <a:cs typeface="Garamond"/>
              </a:rPr>
              <a:t>being </a:t>
            </a:r>
            <a:r>
              <a:rPr dirty="0" sz="2000">
                <a:latin typeface="Garamond"/>
                <a:cs typeface="Garamond"/>
              </a:rPr>
              <a:t>irregular, </a:t>
            </a:r>
            <a:r>
              <a:rPr dirty="0" sz="2000" spc="-10">
                <a:latin typeface="Garamond"/>
                <a:cs typeface="Garamond"/>
              </a:rPr>
              <a:t>such </a:t>
            </a:r>
            <a:r>
              <a:rPr dirty="0" sz="2000">
                <a:latin typeface="Garamond"/>
                <a:cs typeface="Garamond"/>
              </a:rPr>
              <a:t>that </a:t>
            </a:r>
            <a:r>
              <a:rPr dirty="0" sz="2000" spc="-5">
                <a:latin typeface="Garamond"/>
                <a:cs typeface="Garamond"/>
              </a:rPr>
              <a:t>it is </a:t>
            </a:r>
            <a:r>
              <a:rPr dirty="0" sz="2000">
                <a:latin typeface="Garamond"/>
                <a:cs typeface="Garamond"/>
              </a:rPr>
              <a:t>shaped </a:t>
            </a:r>
            <a:r>
              <a:rPr dirty="0" sz="2000" spc="-5">
                <a:latin typeface="Garamond"/>
                <a:cs typeface="Garamond"/>
              </a:rPr>
              <a:t>more </a:t>
            </a:r>
            <a:r>
              <a:rPr dirty="0" sz="2000" spc="-10">
                <a:latin typeface="Garamond"/>
                <a:cs typeface="Garamond"/>
              </a:rPr>
              <a:t>like </a:t>
            </a:r>
            <a:r>
              <a:rPr dirty="0" sz="2000">
                <a:latin typeface="Garamond"/>
                <a:cs typeface="Garamond"/>
              </a:rPr>
              <a:t>an oblong  football rather than a</a:t>
            </a:r>
            <a:r>
              <a:rPr dirty="0" sz="2000" spc="-10">
                <a:latin typeface="Garamond"/>
                <a:cs typeface="Garamond"/>
              </a:rPr>
              <a:t> </a:t>
            </a:r>
            <a:r>
              <a:rPr dirty="0" sz="2000" spc="-5">
                <a:latin typeface="Garamond"/>
                <a:cs typeface="Garamond"/>
              </a:rPr>
              <a:t>basketball</a:t>
            </a:r>
            <a:r>
              <a:rPr dirty="0" sz="1800" spc="-5">
                <a:latin typeface="Garamond"/>
                <a:cs typeface="Garamond"/>
              </a:rPr>
              <a:t>.</a:t>
            </a:r>
            <a:endParaRPr sz="1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7661" y="841375"/>
            <a:ext cx="528955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69845" algn="l"/>
                <a:tab pos="3440429" algn="l"/>
              </a:tabLst>
            </a:pPr>
            <a:r>
              <a:rPr dirty="0" u="none" spc="250"/>
              <a:t>DEFECTS	</a:t>
            </a:r>
            <a:r>
              <a:rPr dirty="0" u="none" spc="140"/>
              <a:t>OF	</a:t>
            </a:r>
            <a:r>
              <a:rPr dirty="0" u="none" spc="240"/>
              <a:t>VISION</a:t>
            </a:r>
          </a:p>
        </p:txBody>
      </p:sp>
      <p:sp>
        <p:nvSpPr>
          <p:cNvPr id="3" name="object 3"/>
          <p:cNvSpPr/>
          <p:nvPr/>
        </p:nvSpPr>
        <p:spPr>
          <a:xfrm>
            <a:off x="683564" y="1340827"/>
            <a:ext cx="7776845" cy="4824730"/>
          </a:xfrm>
          <a:custGeom>
            <a:avLst/>
            <a:gdLst/>
            <a:ahLst/>
            <a:cxnLst/>
            <a:rect l="l" t="t" r="r" b="b"/>
            <a:pathLst>
              <a:path w="7776845" h="4824730">
                <a:moveTo>
                  <a:pt x="0" y="4824476"/>
                </a:moveTo>
                <a:lnTo>
                  <a:pt x="7776845" y="4824476"/>
                </a:lnTo>
                <a:lnTo>
                  <a:pt x="7776845" y="0"/>
                </a:lnTo>
                <a:lnTo>
                  <a:pt x="0" y="0"/>
                </a:lnTo>
                <a:lnTo>
                  <a:pt x="0" y="48244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95"/>
              </a:spcBef>
              <a:buSzPct val="95833"/>
              <a:buFont typeface="Wingdings"/>
              <a:buChar char=""/>
              <a:tabLst>
                <a:tab pos="287020" algn="l"/>
              </a:tabLst>
            </a:pPr>
            <a:r>
              <a:rPr dirty="0" spc="-5"/>
              <a:t>Astigmatism </a:t>
            </a:r>
            <a:r>
              <a:rPr dirty="0"/>
              <a:t>can </a:t>
            </a:r>
            <a:r>
              <a:rPr dirty="0" spc="-5"/>
              <a:t>occur </a:t>
            </a:r>
            <a:r>
              <a:rPr dirty="0"/>
              <a:t>due </a:t>
            </a:r>
            <a:r>
              <a:rPr dirty="0" spc="-5"/>
              <a:t>to an </a:t>
            </a:r>
            <a:r>
              <a:rPr dirty="0"/>
              <a:t>irregularity </a:t>
            </a:r>
            <a:r>
              <a:rPr dirty="0" spc="-5"/>
              <a:t>of </a:t>
            </a:r>
            <a:r>
              <a:rPr dirty="0"/>
              <a:t>the shape </a:t>
            </a:r>
            <a:r>
              <a:rPr dirty="0" spc="10"/>
              <a:t>of  </a:t>
            </a:r>
            <a:r>
              <a:rPr dirty="0"/>
              <a:t>the </a:t>
            </a:r>
            <a:r>
              <a:rPr dirty="0" spc="5"/>
              <a:t>cornea or </a:t>
            </a:r>
            <a:r>
              <a:rPr dirty="0"/>
              <a:t>lens </a:t>
            </a:r>
            <a:r>
              <a:rPr dirty="0" spc="-5"/>
              <a:t>or both. </a:t>
            </a:r>
            <a:r>
              <a:rPr dirty="0" spc="5"/>
              <a:t>This </a:t>
            </a:r>
            <a:r>
              <a:rPr dirty="0" spc="-5"/>
              <a:t>results </a:t>
            </a:r>
            <a:r>
              <a:rPr dirty="0"/>
              <a:t>in the </a:t>
            </a:r>
            <a:r>
              <a:rPr dirty="0" spc="-5"/>
              <a:t>light </a:t>
            </a:r>
            <a:r>
              <a:rPr dirty="0" spc="-15"/>
              <a:t>rays </a:t>
            </a:r>
            <a:r>
              <a:rPr dirty="0"/>
              <a:t>in the  </a:t>
            </a:r>
            <a:r>
              <a:rPr dirty="0" spc="-5"/>
              <a:t>horizontal and vertical planes being </a:t>
            </a:r>
            <a:r>
              <a:rPr dirty="0"/>
              <a:t>focused </a:t>
            </a:r>
            <a:r>
              <a:rPr dirty="0" spc="-5"/>
              <a:t>at different  </a:t>
            </a:r>
            <a:r>
              <a:rPr dirty="0" spc="-15"/>
              <a:t>locations. </a:t>
            </a:r>
            <a:r>
              <a:rPr dirty="0"/>
              <a:t>In </a:t>
            </a:r>
            <a:r>
              <a:rPr dirty="0" spc="-5"/>
              <a:t>an </a:t>
            </a:r>
            <a:r>
              <a:rPr dirty="0"/>
              <a:t>eye </a:t>
            </a:r>
            <a:r>
              <a:rPr dirty="0" spc="-5"/>
              <a:t>without astigmatism, </a:t>
            </a:r>
            <a:r>
              <a:rPr dirty="0"/>
              <a:t>the </a:t>
            </a:r>
            <a:r>
              <a:rPr dirty="0" spc="-5"/>
              <a:t>light </a:t>
            </a:r>
            <a:r>
              <a:rPr dirty="0" spc="-15"/>
              <a:t>rays </a:t>
            </a:r>
            <a:r>
              <a:rPr dirty="0"/>
              <a:t>in the  </a:t>
            </a:r>
            <a:r>
              <a:rPr dirty="0" spc="-5"/>
              <a:t>horizontal </a:t>
            </a:r>
            <a:r>
              <a:rPr dirty="0"/>
              <a:t>and </a:t>
            </a:r>
            <a:r>
              <a:rPr dirty="0" spc="-5"/>
              <a:t>vertical planes become </a:t>
            </a:r>
            <a:r>
              <a:rPr dirty="0"/>
              <a:t>focused </a:t>
            </a:r>
            <a:r>
              <a:rPr dirty="0" spc="-5"/>
              <a:t>at one</a:t>
            </a:r>
            <a:r>
              <a:rPr dirty="0" spc="395"/>
              <a:t> </a:t>
            </a:r>
            <a:r>
              <a:rPr dirty="0"/>
              <a:t>single  </a:t>
            </a:r>
            <a:r>
              <a:rPr dirty="0" spc="-5"/>
              <a:t>point, giving </a:t>
            </a:r>
            <a:r>
              <a:rPr dirty="0"/>
              <a:t>a crisp </a:t>
            </a:r>
            <a:r>
              <a:rPr dirty="0" spc="-5"/>
              <a:t>and </a:t>
            </a:r>
            <a:r>
              <a:rPr dirty="0"/>
              <a:t>sharp </a:t>
            </a:r>
            <a:r>
              <a:rPr dirty="0" spc="-5"/>
              <a:t>image.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1670" y="769365"/>
            <a:ext cx="50184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99335" algn="l"/>
                <a:tab pos="3169920" algn="l"/>
              </a:tabLst>
            </a:pPr>
            <a:r>
              <a:rPr dirty="0" u="none" spc="245"/>
              <a:t>DEFECT	</a:t>
            </a:r>
            <a:r>
              <a:rPr dirty="0" u="none" spc="140"/>
              <a:t>OF	</a:t>
            </a:r>
            <a:r>
              <a:rPr dirty="0" u="none" spc="240"/>
              <a:t>VISION</a:t>
            </a:r>
          </a:p>
        </p:txBody>
      </p:sp>
      <p:sp>
        <p:nvSpPr>
          <p:cNvPr id="3" name="object 3"/>
          <p:cNvSpPr/>
          <p:nvPr/>
        </p:nvSpPr>
        <p:spPr>
          <a:xfrm>
            <a:off x="539546" y="1268818"/>
            <a:ext cx="7920990" cy="4824730"/>
          </a:xfrm>
          <a:custGeom>
            <a:avLst/>
            <a:gdLst/>
            <a:ahLst/>
            <a:cxnLst/>
            <a:rect l="l" t="t" r="r" b="b"/>
            <a:pathLst>
              <a:path w="7920990" h="4824730">
                <a:moveTo>
                  <a:pt x="0" y="4824476"/>
                </a:moveTo>
                <a:lnTo>
                  <a:pt x="7920863" y="4824476"/>
                </a:lnTo>
                <a:lnTo>
                  <a:pt x="7920863" y="0"/>
                </a:lnTo>
                <a:lnTo>
                  <a:pt x="0" y="0"/>
                </a:lnTo>
                <a:lnTo>
                  <a:pt x="0" y="48244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18540" y="1226057"/>
            <a:ext cx="6909434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buSzPct val="95833"/>
              <a:buFont typeface="Wingdings"/>
              <a:buChar char=""/>
              <a:tabLst>
                <a:tab pos="287020" algn="l"/>
              </a:tabLst>
            </a:pPr>
            <a:r>
              <a:rPr dirty="0" sz="2400" spc="-5">
                <a:latin typeface="Garamond"/>
                <a:cs typeface="Garamond"/>
              </a:rPr>
              <a:t>Spectacle </a:t>
            </a:r>
            <a:r>
              <a:rPr dirty="0" sz="2400">
                <a:latin typeface="Garamond"/>
                <a:cs typeface="Garamond"/>
              </a:rPr>
              <a:t>glasses </a:t>
            </a:r>
            <a:r>
              <a:rPr dirty="0" sz="2400" spc="-5">
                <a:latin typeface="Garamond"/>
                <a:cs typeface="Garamond"/>
              </a:rPr>
              <a:t>and contact lenses are the </a:t>
            </a:r>
            <a:r>
              <a:rPr dirty="0" sz="2400" spc="-10">
                <a:latin typeface="Garamond"/>
                <a:cs typeface="Garamond"/>
              </a:rPr>
              <a:t>mainstays </a:t>
            </a:r>
            <a:r>
              <a:rPr dirty="0" sz="2400" spc="-5">
                <a:latin typeface="Garamond"/>
                <a:cs typeface="Garamond"/>
              </a:rPr>
              <a:t>of  treatment.</a:t>
            </a:r>
            <a:endParaRPr sz="2400">
              <a:latin typeface="Garamond"/>
              <a:cs typeface="Garamon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9546" y="2348826"/>
            <a:ext cx="7920863" cy="3672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3551" y="625221"/>
            <a:ext cx="502285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01240" algn="l"/>
                <a:tab pos="3172460" algn="l"/>
              </a:tabLst>
            </a:pPr>
            <a:r>
              <a:rPr dirty="0" spc="290"/>
              <a:t>D</a:t>
            </a:r>
            <a:r>
              <a:rPr dirty="0" spc="300"/>
              <a:t>E</a:t>
            </a:r>
            <a:r>
              <a:rPr dirty="0" spc="290"/>
              <a:t>F</a:t>
            </a:r>
            <a:r>
              <a:rPr dirty="0" spc="300"/>
              <a:t>E</a:t>
            </a:r>
            <a:r>
              <a:rPr dirty="0" spc="295"/>
              <a:t>C</a:t>
            </a:r>
            <a:r>
              <a:rPr dirty="0"/>
              <a:t>T	</a:t>
            </a:r>
            <a:r>
              <a:rPr dirty="0" spc="290"/>
              <a:t>O</a:t>
            </a:r>
            <a:r>
              <a:rPr dirty="0"/>
              <a:t>F	</a:t>
            </a:r>
            <a:r>
              <a:rPr dirty="0" spc="300"/>
              <a:t>V</a:t>
            </a:r>
            <a:r>
              <a:rPr dirty="0" spc="295"/>
              <a:t>ISI</a:t>
            </a:r>
            <a:r>
              <a:rPr dirty="0" spc="290"/>
              <a:t>O</a:t>
            </a:r>
            <a:r>
              <a:rPr dirty="0"/>
              <a:t>N</a:t>
            </a:r>
          </a:p>
        </p:txBody>
      </p:sp>
      <p:sp>
        <p:nvSpPr>
          <p:cNvPr id="3" name="object 3"/>
          <p:cNvSpPr/>
          <p:nvPr/>
        </p:nvSpPr>
        <p:spPr>
          <a:xfrm>
            <a:off x="611555" y="1268818"/>
            <a:ext cx="7920990" cy="4824730"/>
          </a:xfrm>
          <a:custGeom>
            <a:avLst/>
            <a:gdLst/>
            <a:ahLst/>
            <a:cxnLst/>
            <a:rect l="l" t="t" r="r" b="b"/>
            <a:pathLst>
              <a:path w="7920990" h="4824730">
                <a:moveTo>
                  <a:pt x="0" y="4824476"/>
                </a:moveTo>
                <a:lnTo>
                  <a:pt x="7920863" y="4824476"/>
                </a:lnTo>
                <a:lnTo>
                  <a:pt x="7920863" y="0"/>
                </a:lnTo>
                <a:lnTo>
                  <a:pt x="0" y="0"/>
                </a:lnTo>
                <a:lnTo>
                  <a:pt x="0" y="48244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90473" y="1390650"/>
            <a:ext cx="7764780" cy="41725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87020" algn="l"/>
              </a:tabLst>
            </a:pPr>
            <a:r>
              <a:rPr dirty="0" sz="2000" spc="-35">
                <a:latin typeface="Garamond"/>
                <a:cs typeface="Garamond"/>
              </a:rPr>
              <a:t>Your </a:t>
            </a:r>
            <a:r>
              <a:rPr dirty="0" sz="2000">
                <a:latin typeface="Garamond"/>
                <a:cs typeface="Garamond"/>
              </a:rPr>
              <a:t>prescription </a:t>
            </a:r>
            <a:r>
              <a:rPr dirty="0" sz="2000" spc="-5">
                <a:latin typeface="Garamond"/>
                <a:cs typeface="Garamond"/>
              </a:rPr>
              <a:t>will </a:t>
            </a:r>
            <a:r>
              <a:rPr dirty="0" sz="2000" spc="-20">
                <a:latin typeface="Garamond"/>
                <a:cs typeface="Garamond"/>
              </a:rPr>
              <a:t>have </a:t>
            </a:r>
            <a:r>
              <a:rPr dirty="0" sz="2000">
                <a:latin typeface="Garamond"/>
                <a:cs typeface="Garamond"/>
              </a:rPr>
              <a:t>3 </a:t>
            </a:r>
            <a:r>
              <a:rPr dirty="0" sz="2000" spc="-5">
                <a:latin typeface="Garamond"/>
                <a:cs typeface="Garamond"/>
              </a:rPr>
              <a:t>parts, and looks </a:t>
            </a:r>
            <a:r>
              <a:rPr dirty="0" sz="2000" spc="-10">
                <a:latin typeface="Garamond"/>
                <a:cs typeface="Garamond"/>
              </a:rPr>
              <a:t>like </a:t>
            </a:r>
            <a:r>
              <a:rPr dirty="0" sz="2000">
                <a:latin typeface="Garamond"/>
                <a:cs typeface="Garamond"/>
              </a:rPr>
              <a:t>this: </a:t>
            </a:r>
            <a:r>
              <a:rPr dirty="0" sz="2000" spc="-5">
                <a:latin typeface="Garamond"/>
                <a:cs typeface="Garamond"/>
              </a:rPr>
              <a:t>+2.50 </a:t>
            </a:r>
            <a:r>
              <a:rPr dirty="0" sz="2000">
                <a:latin typeface="Garamond"/>
                <a:cs typeface="Garamond"/>
              </a:rPr>
              <a:t>/ </a:t>
            </a:r>
            <a:r>
              <a:rPr dirty="0" sz="2000" spc="-5">
                <a:latin typeface="Garamond"/>
                <a:cs typeface="Garamond"/>
              </a:rPr>
              <a:t>-1.50 </a:t>
            </a:r>
            <a:r>
              <a:rPr dirty="0" sz="2000">
                <a:latin typeface="Garamond"/>
                <a:cs typeface="Garamond"/>
              </a:rPr>
              <a:t>x</a:t>
            </a:r>
            <a:r>
              <a:rPr dirty="0" sz="2000" spc="100">
                <a:latin typeface="Garamond"/>
                <a:cs typeface="Garamond"/>
              </a:rPr>
              <a:t> </a:t>
            </a:r>
            <a:r>
              <a:rPr dirty="0" sz="2000" spc="-5">
                <a:latin typeface="Garamond"/>
                <a:cs typeface="Garamond"/>
              </a:rPr>
              <a:t>90</a:t>
            </a:r>
            <a:endParaRPr sz="2000">
              <a:latin typeface="Garamond"/>
              <a:cs typeface="Garamond"/>
            </a:endParaRPr>
          </a:p>
          <a:p>
            <a:pPr algn="just" marL="12700" marR="5080">
              <a:lnSpc>
                <a:spcPct val="150000"/>
              </a:lnSpc>
              <a:spcBef>
                <a:spcPts val="475"/>
              </a:spcBef>
              <a:buFont typeface="Wingdings"/>
              <a:buChar char=""/>
              <a:tabLst>
                <a:tab pos="287020" algn="l"/>
              </a:tabLst>
            </a:pPr>
            <a:r>
              <a:rPr dirty="0" sz="2000">
                <a:latin typeface="Garamond"/>
                <a:cs typeface="Garamond"/>
              </a:rPr>
              <a:t>- Sphere </a:t>
            </a:r>
            <a:r>
              <a:rPr dirty="0" sz="2000" spc="-5">
                <a:latin typeface="Garamond"/>
                <a:cs typeface="Garamond"/>
              </a:rPr>
              <a:t>number </a:t>
            </a:r>
            <a:r>
              <a:rPr dirty="0" sz="2000">
                <a:latin typeface="Garamond"/>
                <a:cs typeface="Garamond"/>
              </a:rPr>
              <a:t>( </a:t>
            </a:r>
            <a:r>
              <a:rPr dirty="0" sz="2000" spc="-5">
                <a:latin typeface="Garamond"/>
                <a:cs typeface="Garamond"/>
              </a:rPr>
              <a:t>SPH): </a:t>
            </a:r>
            <a:r>
              <a:rPr dirty="0" sz="2000" spc="5">
                <a:latin typeface="Garamond"/>
                <a:cs typeface="Garamond"/>
              </a:rPr>
              <a:t>This </a:t>
            </a:r>
            <a:r>
              <a:rPr dirty="0" sz="2000">
                <a:latin typeface="Garamond"/>
                <a:cs typeface="Garamond"/>
              </a:rPr>
              <a:t>indicates the </a:t>
            </a:r>
            <a:r>
              <a:rPr dirty="0" sz="2000" spc="-10">
                <a:latin typeface="Garamond"/>
                <a:cs typeface="Garamond"/>
              </a:rPr>
              <a:t>overall </a:t>
            </a:r>
            <a:r>
              <a:rPr dirty="0" sz="2000" spc="-5">
                <a:latin typeface="Garamond"/>
                <a:cs typeface="Garamond"/>
              </a:rPr>
              <a:t>amount of </a:t>
            </a:r>
            <a:r>
              <a:rPr dirty="0" sz="2000" spc="-15">
                <a:latin typeface="Garamond"/>
                <a:cs typeface="Garamond"/>
              </a:rPr>
              <a:t>power </a:t>
            </a:r>
            <a:r>
              <a:rPr dirty="0" sz="2000">
                <a:latin typeface="Garamond"/>
                <a:cs typeface="Garamond"/>
              </a:rPr>
              <a:t>(in  </a:t>
            </a:r>
            <a:r>
              <a:rPr dirty="0" sz="2000" spc="-10">
                <a:latin typeface="Garamond"/>
                <a:cs typeface="Garamond"/>
              </a:rPr>
              <a:t>diopters, </a:t>
            </a:r>
            <a:r>
              <a:rPr dirty="0" sz="2000" spc="-5">
                <a:latin typeface="Garamond"/>
                <a:cs typeface="Garamond"/>
              </a:rPr>
              <a:t>D) </a:t>
            </a:r>
            <a:r>
              <a:rPr dirty="0" sz="2000">
                <a:latin typeface="Garamond"/>
                <a:cs typeface="Garamond"/>
              </a:rPr>
              <a:t>to </a:t>
            </a:r>
            <a:r>
              <a:rPr dirty="0" sz="2000" spc="5">
                <a:latin typeface="Garamond"/>
                <a:cs typeface="Garamond"/>
              </a:rPr>
              <a:t>uniformly </a:t>
            </a:r>
            <a:r>
              <a:rPr dirty="0" sz="2000">
                <a:latin typeface="Garamond"/>
                <a:cs typeface="Garamond"/>
              </a:rPr>
              <a:t>sharpen </a:t>
            </a:r>
            <a:r>
              <a:rPr dirty="0" sz="2000" spc="-10">
                <a:latin typeface="Garamond"/>
                <a:cs typeface="Garamond"/>
              </a:rPr>
              <a:t>your </a:t>
            </a:r>
            <a:r>
              <a:rPr dirty="0" sz="2000" spc="-5">
                <a:latin typeface="Garamond"/>
                <a:cs typeface="Garamond"/>
              </a:rPr>
              <a:t>focus </a:t>
            </a:r>
            <a:r>
              <a:rPr dirty="0" sz="2000">
                <a:latin typeface="Garamond"/>
                <a:cs typeface="Garamond"/>
              </a:rPr>
              <a:t>to the most acceptable </a:t>
            </a:r>
            <a:r>
              <a:rPr dirty="0" sz="2000" spc="-10">
                <a:latin typeface="Garamond"/>
                <a:cs typeface="Garamond"/>
              </a:rPr>
              <a:t>level.  </a:t>
            </a:r>
            <a:r>
              <a:rPr dirty="0" sz="2000" spc="10">
                <a:latin typeface="Garamond"/>
                <a:cs typeface="Garamond"/>
              </a:rPr>
              <a:t>The </a:t>
            </a:r>
            <a:r>
              <a:rPr dirty="0" sz="2000" spc="-5">
                <a:latin typeface="Garamond"/>
                <a:cs typeface="Garamond"/>
              </a:rPr>
              <a:t>plus </a:t>
            </a:r>
            <a:r>
              <a:rPr dirty="0" sz="2000">
                <a:latin typeface="Garamond"/>
                <a:cs typeface="Garamond"/>
              </a:rPr>
              <a:t>sign indicates </a:t>
            </a:r>
            <a:r>
              <a:rPr dirty="0" sz="2000" spc="-10">
                <a:latin typeface="Garamond"/>
                <a:cs typeface="Garamond"/>
              </a:rPr>
              <a:t>hyperopia. </a:t>
            </a:r>
            <a:r>
              <a:rPr dirty="0" sz="2000">
                <a:latin typeface="Garamond"/>
                <a:cs typeface="Garamond"/>
              </a:rPr>
              <a:t>A </a:t>
            </a:r>
            <a:r>
              <a:rPr dirty="0" sz="2000" spc="-10">
                <a:latin typeface="Garamond"/>
                <a:cs typeface="Garamond"/>
              </a:rPr>
              <a:t>minus </a:t>
            </a:r>
            <a:r>
              <a:rPr dirty="0" sz="2000">
                <a:latin typeface="Garamond"/>
                <a:cs typeface="Garamond"/>
              </a:rPr>
              <a:t>sign indicates </a:t>
            </a:r>
            <a:r>
              <a:rPr dirty="0" sz="2000" spc="-10">
                <a:latin typeface="Garamond"/>
                <a:cs typeface="Garamond"/>
              </a:rPr>
              <a:t>myopia. </a:t>
            </a:r>
            <a:r>
              <a:rPr dirty="0" sz="2000" spc="-5">
                <a:latin typeface="Garamond"/>
                <a:cs typeface="Garamond"/>
              </a:rPr>
              <a:t>In the  example </a:t>
            </a:r>
            <a:r>
              <a:rPr dirty="0" sz="2000" spc="-15">
                <a:latin typeface="Garamond"/>
                <a:cs typeface="Garamond"/>
              </a:rPr>
              <a:t>above, </a:t>
            </a:r>
            <a:r>
              <a:rPr dirty="0" sz="2000">
                <a:latin typeface="Garamond"/>
                <a:cs typeface="Garamond"/>
              </a:rPr>
              <a:t>the sphere </a:t>
            </a:r>
            <a:r>
              <a:rPr dirty="0" sz="2000" spc="-5">
                <a:latin typeface="Garamond"/>
                <a:cs typeface="Garamond"/>
              </a:rPr>
              <a:t>has </a:t>
            </a:r>
            <a:r>
              <a:rPr dirty="0" sz="2000">
                <a:latin typeface="Garamond"/>
                <a:cs typeface="Garamond"/>
              </a:rPr>
              <a:t>a </a:t>
            </a:r>
            <a:r>
              <a:rPr dirty="0" sz="2000" spc="-10">
                <a:latin typeface="Garamond"/>
                <a:cs typeface="Garamond"/>
              </a:rPr>
              <a:t>value </a:t>
            </a:r>
            <a:r>
              <a:rPr dirty="0" sz="2000" spc="-5">
                <a:latin typeface="Garamond"/>
                <a:cs typeface="Garamond"/>
              </a:rPr>
              <a:t>of +2.50</a:t>
            </a:r>
            <a:r>
              <a:rPr dirty="0" sz="2000" spc="-225">
                <a:latin typeface="Garamond"/>
                <a:cs typeface="Garamond"/>
              </a:rPr>
              <a:t> </a:t>
            </a:r>
            <a:r>
              <a:rPr dirty="0" sz="2000" spc="-95">
                <a:latin typeface="Garamond"/>
                <a:cs typeface="Garamond"/>
              </a:rPr>
              <a:t>D.</a:t>
            </a:r>
            <a:endParaRPr sz="2000">
              <a:latin typeface="Garamond"/>
              <a:cs typeface="Garamond"/>
            </a:endParaRPr>
          </a:p>
          <a:p>
            <a:pPr algn="just" marL="12700" marR="5080">
              <a:lnSpc>
                <a:spcPct val="150000"/>
              </a:lnSpc>
              <a:spcBef>
                <a:spcPts val="484"/>
              </a:spcBef>
              <a:buFont typeface="Wingdings"/>
              <a:buChar char=""/>
              <a:tabLst>
                <a:tab pos="287020" algn="l"/>
              </a:tabLst>
            </a:pPr>
            <a:r>
              <a:rPr dirty="0" sz="2000">
                <a:latin typeface="Garamond"/>
                <a:cs typeface="Garamond"/>
              </a:rPr>
              <a:t>- </a:t>
            </a:r>
            <a:r>
              <a:rPr dirty="0" sz="2000" spc="-5">
                <a:latin typeface="Garamond"/>
                <a:cs typeface="Garamond"/>
              </a:rPr>
              <a:t>Cylinder </a:t>
            </a:r>
            <a:r>
              <a:rPr dirty="0" sz="2000" spc="-10">
                <a:latin typeface="Garamond"/>
                <a:cs typeface="Garamond"/>
              </a:rPr>
              <a:t>number </a:t>
            </a:r>
            <a:r>
              <a:rPr dirty="0" sz="2000">
                <a:latin typeface="Garamond"/>
                <a:cs typeface="Garamond"/>
              </a:rPr>
              <a:t>(CYL): </a:t>
            </a:r>
            <a:r>
              <a:rPr dirty="0" sz="2000" spc="5">
                <a:latin typeface="Garamond"/>
                <a:cs typeface="Garamond"/>
              </a:rPr>
              <a:t>This </a:t>
            </a:r>
            <a:r>
              <a:rPr dirty="0" sz="2000" spc="-5">
                <a:latin typeface="Garamond"/>
                <a:cs typeface="Garamond"/>
              </a:rPr>
              <a:t>shows the amount of astigmatism </a:t>
            </a:r>
            <a:r>
              <a:rPr dirty="0" sz="2000">
                <a:latin typeface="Garamond"/>
                <a:cs typeface="Garamond"/>
              </a:rPr>
              <a:t>(in  </a:t>
            </a:r>
            <a:r>
              <a:rPr dirty="0" sz="2000" spc="-10">
                <a:latin typeface="Garamond"/>
                <a:cs typeface="Garamond"/>
              </a:rPr>
              <a:t>diopters, </a:t>
            </a:r>
            <a:r>
              <a:rPr dirty="0" sz="2000">
                <a:latin typeface="Garamond"/>
                <a:cs typeface="Garamond"/>
              </a:rPr>
              <a:t>D). </a:t>
            </a:r>
            <a:r>
              <a:rPr dirty="0" sz="2000" spc="10">
                <a:latin typeface="Garamond"/>
                <a:cs typeface="Garamond"/>
              </a:rPr>
              <a:t>The </a:t>
            </a:r>
            <a:r>
              <a:rPr dirty="0" sz="2000">
                <a:latin typeface="Garamond"/>
                <a:cs typeface="Garamond"/>
              </a:rPr>
              <a:t>cylinder </a:t>
            </a:r>
            <a:r>
              <a:rPr dirty="0" sz="2000" spc="-5">
                <a:latin typeface="Garamond"/>
                <a:cs typeface="Garamond"/>
              </a:rPr>
              <a:t>in </a:t>
            </a:r>
            <a:r>
              <a:rPr dirty="0" sz="2000">
                <a:latin typeface="Garamond"/>
                <a:cs typeface="Garamond"/>
              </a:rPr>
              <a:t>the </a:t>
            </a:r>
            <a:r>
              <a:rPr dirty="0" sz="2000" spc="-5">
                <a:latin typeface="Garamond"/>
                <a:cs typeface="Garamond"/>
              </a:rPr>
              <a:t>example </a:t>
            </a:r>
            <a:r>
              <a:rPr dirty="0" sz="2000" spc="-15">
                <a:latin typeface="Garamond"/>
                <a:cs typeface="Garamond"/>
              </a:rPr>
              <a:t>above </a:t>
            </a:r>
            <a:r>
              <a:rPr dirty="0" sz="2000" spc="-5">
                <a:latin typeface="Garamond"/>
                <a:cs typeface="Garamond"/>
              </a:rPr>
              <a:t>is -1.50</a:t>
            </a:r>
            <a:r>
              <a:rPr dirty="0" sz="2000" spc="-10">
                <a:latin typeface="Garamond"/>
                <a:cs typeface="Garamond"/>
              </a:rPr>
              <a:t> </a:t>
            </a:r>
            <a:r>
              <a:rPr dirty="0" sz="2000" spc="-95">
                <a:latin typeface="Garamond"/>
                <a:cs typeface="Garamond"/>
              </a:rPr>
              <a:t>D.</a:t>
            </a:r>
            <a:endParaRPr sz="2000">
              <a:latin typeface="Garamond"/>
              <a:cs typeface="Garamond"/>
            </a:endParaRPr>
          </a:p>
          <a:p>
            <a:pPr algn="just" marL="287020" indent="-274320">
              <a:lnSpc>
                <a:spcPct val="100000"/>
              </a:lnSpc>
              <a:spcBef>
                <a:spcPts val="1680"/>
              </a:spcBef>
              <a:buFont typeface="Wingdings"/>
              <a:buChar char=""/>
              <a:tabLst>
                <a:tab pos="287020" algn="l"/>
              </a:tabLst>
            </a:pPr>
            <a:r>
              <a:rPr dirty="0" sz="2000">
                <a:latin typeface="Garamond"/>
                <a:cs typeface="Garamond"/>
              </a:rPr>
              <a:t>-</a:t>
            </a:r>
            <a:r>
              <a:rPr dirty="0" sz="2000" spc="60">
                <a:latin typeface="Garamond"/>
                <a:cs typeface="Garamond"/>
              </a:rPr>
              <a:t> </a:t>
            </a:r>
            <a:r>
              <a:rPr dirty="0" sz="2000" spc="-5">
                <a:latin typeface="Garamond"/>
                <a:cs typeface="Garamond"/>
              </a:rPr>
              <a:t>Axis:</a:t>
            </a:r>
            <a:r>
              <a:rPr dirty="0" sz="2000" spc="55">
                <a:latin typeface="Garamond"/>
                <a:cs typeface="Garamond"/>
              </a:rPr>
              <a:t> </a:t>
            </a:r>
            <a:r>
              <a:rPr dirty="0" sz="2000" spc="5">
                <a:latin typeface="Garamond"/>
                <a:cs typeface="Garamond"/>
              </a:rPr>
              <a:t>This</a:t>
            </a:r>
            <a:r>
              <a:rPr dirty="0" sz="2000" spc="65">
                <a:latin typeface="Garamond"/>
                <a:cs typeface="Garamond"/>
              </a:rPr>
              <a:t> </a:t>
            </a:r>
            <a:r>
              <a:rPr dirty="0" sz="2000">
                <a:latin typeface="Garamond"/>
                <a:cs typeface="Garamond"/>
              </a:rPr>
              <a:t>indicates</a:t>
            </a:r>
            <a:r>
              <a:rPr dirty="0" sz="2000" spc="65">
                <a:latin typeface="Garamond"/>
                <a:cs typeface="Garamond"/>
              </a:rPr>
              <a:t> </a:t>
            </a:r>
            <a:r>
              <a:rPr dirty="0" sz="2000">
                <a:latin typeface="Garamond"/>
                <a:cs typeface="Garamond"/>
              </a:rPr>
              <a:t>the</a:t>
            </a:r>
            <a:r>
              <a:rPr dirty="0" sz="2000" spc="70">
                <a:latin typeface="Garamond"/>
                <a:cs typeface="Garamond"/>
              </a:rPr>
              <a:t> </a:t>
            </a:r>
            <a:r>
              <a:rPr dirty="0" sz="2000" spc="-5">
                <a:latin typeface="Garamond"/>
                <a:cs typeface="Garamond"/>
              </a:rPr>
              <a:t>angle</a:t>
            </a:r>
            <a:r>
              <a:rPr dirty="0" sz="2000" spc="65">
                <a:latin typeface="Garamond"/>
                <a:cs typeface="Garamond"/>
              </a:rPr>
              <a:t> </a:t>
            </a:r>
            <a:r>
              <a:rPr dirty="0" sz="2000">
                <a:latin typeface="Garamond"/>
                <a:cs typeface="Garamond"/>
              </a:rPr>
              <a:t>(in</a:t>
            </a:r>
            <a:r>
              <a:rPr dirty="0" sz="2000" spc="55">
                <a:latin typeface="Garamond"/>
                <a:cs typeface="Garamond"/>
              </a:rPr>
              <a:t> </a:t>
            </a:r>
            <a:r>
              <a:rPr dirty="0" sz="2000" spc="5">
                <a:latin typeface="Garamond"/>
                <a:cs typeface="Garamond"/>
              </a:rPr>
              <a:t>degrees)needed</a:t>
            </a:r>
            <a:r>
              <a:rPr dirty="0" sz="2000" spc="80">
                <a:latin typeface="Garamond"/>
                <a:cs typeface="Garamond"/>
              </a:rPr>
              <a:t> </a:t>
            </a:r>
            <a:r>
              <a:rPr dirty="0" sz="2000">
                <a:latin typeface="Garamond"/>
                <a:cs typeface="Garamond"/>
              </a:rPr>
              <a:t>to</a:t>
            </a:r>
            <a:r>
              <a:rPr dirty="0" sz="2000" spc="60">
                <a:latin typeface="Garamond"/>
                <a:cs typeface="Garamond"/>
              </a:rPr>
              <a:t> </a:t>
            </a:r>
            <a:r>
              <a:rPr dirty="0" sz="2000" spc="5">
                <a:latin typeface="Garamond"/>
                <a:cs typeface="Garamond"/>
              </a:rPr>
              <a:t>correct</a:t>
            </a:r>
            <a:r>
              <a:rPr dirty="0" sz="2000" spc="60">
                <a:latin typeface="Garamond"/>
                <a:cs typeface="Garamond"/>
              </a:rPr>
              <a:t> </a:t>
            </a:r>
            <a:r>
              <a:rPr dirty="0" sz="2000">
                <a:latin typeface="Garamond"/>
                <a:cs typeface="Garamond"/>
              </a:rPr>
              <a:t>the</a:t>
            </a:r>
            <a:r>
              <a:rPr dirty="0" sz="2000" spc="65">
                <a:latin typeface="Garamond"/>
                <a:cs typeface="Garamond"/>
              </a:rPr>
              <a:t> </a:t>
            </a:r>
            <a:r>
              <a:rPr dirty="0" sz="2000" spc="-5">
                <a:latin typeface="Garamond"/>
                <a:cs typeface="Garamond"/>
              </a:rPr>
              <a:t>astigmatic</a:t>
            </a:r>
            <a:endParaRPr sz="2000">
              <a:latin typeface="Garamond"/>
              <a:cs typeface="Garamond"/>
            </a:endParaRPr>
          </a:p>
          <a:p>
            <a:pPr algn="just" marL="12700">
              <a:lnSpc>
                <a:spcPct val="100000"/>
              </a:lnSpc>
              <a:spcBef>
                <a:spcPts val="1205"/>
              </a:spcBef>
            </a:pPr>
            <a:r>
              <a:rPr dirty="0" sz="2000" spc="-5">
                <a:latin typeface="Garamond"/>
                <a:cs typeface="Garamond"/>
              </a:rPr>
              <a:t>error. </a:t>
            </a:r>
            <a:r>
              <a:rPr dirty="0" sz="2000" spc="10">
                <a:latin typeface="Garamond"/>
                <a:cs typeface="Garamond"/>
              </a:rPr>
              <a:t>The </a:t>
            </a:r>
            <a:r>
              <a:rPr dirty="0" sz="2000" spc="-5">
                <a:latin typeface="Garamond"/>
                <a:cs typeface="Garamond"/>
              </a:rPr>
              <a:t>angle of astigmatism is 90 </a:t>
            </a:r>
            <a:r>
              <a:rPr dirty="0" sz="2000" spc="5">
                <a:latin typeface="Garamond"/>
                <a:cs typeface="Garamond"/>
              </a:rPr>
              <a:t>degrees </a:t>
            </a:r>
            <a:r>
              <a:rPr dirty="0" sz="2000" spc="-5">
                <a:latin typeface="Garamond"/>
                <a:cs typeface="Garamond"/>
              </a:rPr>
              <a:t>in </a:t>
            </a:r>
            <a:r>
              <a:rPr dirty="0" sz="2000">
                <a:latin typeface="Garamond"/>
                <a:cs typeface="Garamond"/>
              </a:rPr>
              <a:t>the </a:t>
            </a:r>
            <a:r>
              <a:rPr dirty="0" sz="2000" spc="-5">
                <a:latin typeface="Garamond"/>
                <a:cs typeface="Garamond"/>
              </a:rPr>
              <a:t>example</a:t>
            </a:r>
            <a:r>
              <a:rPr dirty="0" sz="2000" spc="-250">
                <a:latin typeface="Garamond"/>
                <a:cs typeface="Garamond"/>
              </a:rPr>
              <a:t> </a:t>
            </a:r>
            <a:r>
              <a:rPr dirty="0" sz="2000" spc="-20">
                <a:latin typeface="Garamond"/>
                <a:cs typeface="Garamond"/>
              </a:rPr>
              <a:t>above.</a:t>
            </a:r>
            <a:endParaRPr sz="20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5941" y="3429711"/>
            <a:ext cx="2409825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5400" spc="160" b="0">
                <a:latin typeface="Garamond"/>
                <a:cs typeface="Garamond"/>
              </a:rPr>
              <a:t>T</a:t>
            </a:r>
            <a:r>
              <a:rPr dirty="0" u="none" sz="5400" spc="295" b="0">
                <a:latin typeface="Garamond"/>
                <a:cs typeface="Garamond"/>
              </a:rPr>
              <a:t>A</a:t>
            </a:r>
            <a:r>
              <a:rPr dirty="0" u="none" sz="5400" spc="290" b="0">
                <a:latin typeface="Garamond"/>
                <a:cs typeface="Garamond"/>
              </a:rPr>
              <a:t>NK</a:t>
            </a:r>
            <a:r>
              <a:rPr dirty="0" u="none" sz="5400" b="0">
                <a:latin typeface="Garamond"/>
                <a:cs typeface="Garamond"/>
              </a:rPr>
              <a:t>S</a:t>
            </a:r>
            <a:endParaRPr sz="54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8634" y="913333"/>
            <a:ext cx="200660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00"/>
              <a:t>LE</a:t>
            </a:r>
            <a:r>
              <a:rPr dirty="0" spc="290"/>
              <a:t>NS</a:t>
            </a:r>
            <a:r>
              <a:rPr dirty="0" spc="300"/>
              <a:t>E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84122" y="1485138"/>
            <a:ext cx="224472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5" b="1">
                <a:latin typeface="Garamond"/>
                <a:cs typeface="Garamond"/>
              </a:rPr>
              <a:t>Convex</a:t>
            </a:r>
            <a:r>
              <a:rPr dirty="0" sz="3200" spc="-85" b="1">
                <a:latin typeface="Garamond"/>
                <a:cs typeface="Garamond"/>
              </a:rPr>
              <a:t> </a:t>
            </a:r>
            <a:r>
              <a:rPr dirty="0" sz="3200" spc="-5" b="1">
                <a:latin typeface="Garamond"/>
                <a:cs typeface="Garamond"/>
              </a:rPr>
              <a:t>Lens</a:t>
            </a:r>
            <a:endParaRPr sz="320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64633" y="1557020"/>
            <a:ext cx="243078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0" b="1">
                <a:latin typeface="Garamond"/>
                <a:cs typeface="Garamond"/>
              </a:rPr>
              <a:t>Concave</a:t>
            </a:r>
            <a:r>
              <a:rPr dirty="0" sz="3200" spc="-75" b="1">
                <a:latin typeface="Garamond"/>
                <a:cs typeface="Garamond"/>
              </a:rPr>
              <a:t> </a:t>
            </a:r>
            <a:r>
              <a:rPr dirty="0" sz="3200" spc="-5" b="1">
                <a:latin typeface="Garamond"/>
                <a:cs typeface="Garamond"/>
              </a:rPr>
              <a:t>Lens</a:t>
            </a:r>
            <a:endParaRPr sz="3200">
              <a:latin typeface="Garamond"/>
              <a:cs typeface="Garamon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1555" y="2348826"/>
            <a:ext cx="3816477" cy="3672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99990" y="2348826"/>
            <a:ext cx="3960495" cy="3600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9522" y="913333"/>
            <a:ext cx="200660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00"/>
              <a:t>LE</a:t>
            </a:r>
            <a:r>
              <a:rPr dirty="0" spc="290"/>
              <a:t>NS</a:t>
            </a:r>
            <a:r>
              <a:rPr dirty="0" spc="300"/>
              <a:t>E</a:t>
            </a:r>
            <a:r>
              <a:rPr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683564" y="1484718"/>
            <a:ext cx="7849234" cy="4464685"/>
          </a:xfrm>
          <a:custGeom>
            <a:avLst/>
            <a:gdLst/>
            <a:ahLst/>
            <a:cxnLst/>
            <a:rect l="l" t="t" r="r" b="b"/>
            <a:pathLst>
              <a:path w="7849234" h="4464685">
                <a:moveTo>
                  <a:pt x="0" y="4464558"/>
                </a:moveTo>
                <a:lnTo>
                  <a:pt x="7848854" y="4464558"/>
                </a:lnTo>
                <a:lnTo>
                  <a:pt x="7848854" y="0"/>
                </a:lnTo>
                <a:lnTo>
                  <a:pt x="0" y="0"/>
                </a:lnTo>
                <a:lnTo>
                  <a:pt x="0" y="4464558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3564" y="1484718"/>
            <a:ext cx="7849234" cy="4464685"/>
          </a:xfrm>
          <a:custGeom>
            <a:avLst/>
            <a:gdLst/>
            <a:ahLst/>
            <a:cxnLst/>
            <a:rect l="l" t="t" r="r" b="b"/>
            <a:pathLst>
              <a:path w="7849234" h="4464685">
                <a:moveTo>
                  <a:pt x="0" y="4464558"/>
                </a:moveTo>
                <a:lnTo>
                  <a:pt x="7848854" y="4464558"/>
                </a:lnTo>
                <a:lnTo>
                  <a:pt x="7848854" y="0"/>
                </a:lnTo>
                <a:lnTo>
                  <a:pt x="0" y="0"/>
                </a:lnTo>
                <a:lnTo>
                  <a:pt x="0" y="4464558"/>
                </a:lnTo>
                <a:close/>
              </a:path>
            </a:pathLst>
          </a:custGeom>
          <a:ln w="9525">
            <a:solidFill>
              <a:srgbClr val="ADAE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62406" y="1439951"/>
            <a:ext cx="7692390" cy="4208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  <a:buSzPct val="96428"/>
              <a:buFont typeface="Wingdings"/>
              <a:buChar char=""/>
              <a:tabLst>
                <a:tab pos="330200" algn="l"/>
              </a:tabLst>
            </a:pPr>
            <a:r>
              <a:rPr dirty="0" sz="2800" spc="-114">
                <a:latin typeface="Garamond"/>
                <a:cs typeface="Garamond"/>
              </a:rPr>
              <a:t>To </a:t>
            </a:r>
            <a:r>
              <a:rPr dirty="0" sz="2800" spc="-5">
                <a:latin typeface="Garamond"/>
                <a:cs typeface="Garamond"/>
              </a:rPr>
              <a:t>understand </a:t>
            </a:r>
            <a:r>
              <a:rPr dirty="0" sz="2800" spc="-20">
                <a:latin typeface="Garamond"/>
                <a:cs typeface="Garamond"/>
              </a:rPr>
              <a:t>how </a:t>
            </a:r>
            <a:r>
              <a:rPr dirty="0" sz="2800" spc="-10">
                <a:latin typeface="Garamond"/>
                <a:cs typeface="Garamond"/>
              </a:rPr>
              <a:t>theses </a:t>
            </a:r>
            <a:r>
              <a:rPr dirty="0" sz="2800" spc="-5">
                <a:latin typeface="Garamond"/>
                <a:cs typeface="Garamond"/>
              </a:rPr>
              <a:t>lenses </a:t>
            </a:r>
            <a:r>
              <a:rPr dirty="0" sz="2800" spc="-25">
                <a:latin typeface="Garamond"/>
                <a:cs typeface="Garamond"/>
              </a:rPr>
              <a:t>work, </a:t>
            </a:r>
            <a:r>
              <a:rPr dirty="0" sz="2800" spc="-5">
                <a:latin typeface="Garamond"/>
                <a:cs typeface="Garamond"/>
              </a:rPr>
              <a:t>in the case of  the </a:t>
            </a:r>
            <a:r>
              <a:rPr dirty="0" sz="2800" spc="-20">
                <a:latin typeface="Garamond"/>
                <a:cs typeface="Garamond"/>
              </a:rPr>
              <a:t>convex </a:t>
            </a:r>
            <a:r>
              <a:rPr dirty="0" sz="2800" spc="-5">
                <a:latin typeface="Garamond"/>
                <a:cs typeface="Garamond"/>
              </a:rPr>
              <a:t>lens when </a:t>
            </a:r>
            <a:r>
              <a:rPr dirty="0" sz="2800" spc="10">
                <a:latin typeface="Garamond"/>
                <a:cs typeface="Garamond"/>
              </a:rPr>
              <a:t>arrange </a:t>
            </a:r>
            <a:r>
              <a:rPr dirty="0" sz="2800" spc="-30">
                <a:latin typeface="Garamond"/>
                <a:cs typeface="Garamond"/>
              </a:rPr>
              <a:t>two </a:t>
            </a:r>
            <a:r>
              <a:rPr dirty="0" sz="2800" spc="-5">
                <a:latin typeface="Garamond"/>
                <a:cs typeface="Garamond"/>
              </a:rPr>
              <a:t>prisms so that the  </a:t>
            </a:r>
            <a:r>
              <a:rPr dirty="0" sz="2800" spc="-10">
                <a:latin typeface="Garamond"/>
                <a:cs typeface="Garamond"/>
              </a:rPr>
              <a:t>rectangular </a:t>
            </a:r>
            <a:r>
              <a:rPr dirty="0" sz="2800" spc="-5">
                <a:latin typeface="Garamond"/>
                <a:cs typeface="Garamond"/>
              </a:rPr>
              <a:t>surfaces </a:t>
            </a:r>
            <a:r>
              <a:rPr dirty="0" sz="2800">
                <a:latin typeface="Garamond"/>
                <a:cs typeface="Garamond"/>
              </a:rPr>
              <a:t>corresponding </a:t>
            </a:r>
            <a:r>
              <a:rPr dirty="0" sz="2800" spc="-5">
                <a:latin typeface="Garamond"/>
                <a:cs typeface="Garamond"/>
              </a:rPr>
              <a:t>to </a:t>
            </a:r>
            <a:r>
              <a:rPr dirty="0" sz="2800" spc="-15">
                <a:latin typeface="Garamond"/>
                <a:cs typeface="Garamond"/>
              </a:rPr>
              <a:t>each </a:t>
            </a:r>
            <a:r>
              <a:rPr dirty="0" sz="2800" spc="-10">
                <a:latin typeface="Garamond"/>
                <a:cs typeface="Garamond"/>
              </a:rPr>
              <a:t>other and  </a:t>
            </a:r>
            <a:r>
              <a:rPr dirty="0" sz="2800" spc="-5">
                <a:latin typeface="Garamond"/>
                <a:cs typeface="Garamond"/>
              </a:rPr>
              <a:t>the parallel </a:t>
            </a:r>
            <a:r>
              <a:rPr dirty="0" sz="2800" spc="-15">
                <a:latin typeface="Garamond"/>
                <a:cs typeface="Garamond"/>
              </a:rPr>
              <a:t>rays </a:t>
            </a:r>
            <a:r>
              <a:rPr dirty="0" sz="2800" spc="-5">
                <a:latin typeface="Garamond"/>
                <a:cs typeface="Garamond"/>
              </a:rPr>
              <a:t>incident on </a:t>
            </a:r>
            <a:r>
              <a:rPr dirty="0" sz="2800" spc="-10">
                <a:latin typeface="Garamond"/>
                <a:cs typeface="Garamond"/>
              </a:rPr>
              <a:t>them after </a:t>
            </a:r>
            <a:r>
              <a:rPr dirty="0" sz="2800" spc="-5">
                <a:latin typeface="Garamond"/>
                <a:cs typeface="Garamond"/>
              </a:rPr>
              <a:t>refracted these  </a:t>
            </a:r>
            <a:r>
              <a:rPr dirty="0" sz="2800" spc="-15">
                <a:latin typeface="Garamond"/>
                <a:cs typeface="Garamond"/>
              </a:rPr>
              <a:t>rays </a:t>
            </a:r>
            <a:r>
              <a:rPr dirty="0" sz="2800" spc="-5">
                <a:latin typeface="Garamond"/>
                <a:cs typeface="Garamond"/>
              </a:rPr>
              <a:t>are intersect at a specific point. When using a  </a:t>
            </a:r>
            <a:r>
              <a:rPr dirty="0" sz="2800" spc="-10">
                <a:latin typeface="Garamond"/>
                <a:cs typeface="Garamond"/>
              </a:rPr>
              <a:t>number </a:t>
            </a:r>
            <a:r>
              <a:rPr dirty="0" sz="2800" spc="-5">
                <a:latin typeface="Garamond"/>
                <a:cs typeface="Garamond"/>
              </a:rPr>
              <a:t>of parallel </a:t>
            </a:r>
            <a:r>
              <a:rPr dirty="0" sz="2800" spc="-10">
                <a:latin typeface="Garamond"/>
                <a:cs typeface="Garamond"/>
              </a:rPr>
              <a:t>rectangular prisms between </a:t>
            </a:r>
            <a:r>
              <a:rPr dirty="0" sz="2800" spc="-35">
                <a:latin typeface="Garamond"/>
                <a:cs typeface="Garamond"/>
              </a:rPr>
              <a:t>two  </a:t>
            </a:r>
            <a:r>
              <a:rPr dirty="0" sz="2800" spc="-5">
                <a:latin typeface="Garamond"/>
                <a:cs typeface="Garamond"/>
              </a:rPr>
              <a:t>prisms as </a:t>
            </a:r>
            <a:r>
              <a:rPr dirty="0" sz="2800" spc="-10">
                <a:latin typeface="Garamond"/>
                <a:cs typeface="Garamond"/>
              </a:rPr>
              <a:t>shown </a:t>
            </a:r>
            <a:r>
              <a:rPr dirty="0" sz="2800" spc="-5">
                <a:latin typeface="Garamond"/>
                <a:cs typeface="Garamond"/>
              </a:rPr>
              <a:t>in</a:t>
            </a:r>
            <a:r>
              <a:rPr dirty="0" sz="2800" spc="5">
                <a:latin typeface="Garamond"/>
                <a:cs typeface="Garamond"/>
              </a:rPr>
              <a:t> </a:t>
            </a:r>
            <a:r>
              <a:rPr dirty="0" sz="2800" spc="-10">
                <a:latin typeface="Garamond"/>
                <a:cs typeface="Garamond"/>
              </a:rPr>
              <a:t>figure,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8634" y="1129360"/>
            <a:ext cx="200660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00"/>
              <a:t>LE</a:t>
            </a:r>
            <a:r>
              <a:rPr dirty="0" spc="290"/>
              <a:t>NS</a:t>
            </a:r>
            <a:r>
              <a:rPr dirty="0" spc="300"/>
              <a:t>E</a:t>
            </a:r>
            <a:r>
              <a:rPr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899591" y="1988781"/>
            <a:ext cx="7560817" cy="38884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8103" y="1201673"/>
            <a:ext cx="18681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pc="295" b="0">
                <a:latin typeface="Garamond"/>
                <a:cs typeface="Garamond"/>
              </a:rPr>
              <a:t>L</a:t>
            </a:r>
            <a:r>
              <a:rPr dirty="0" u="none" spc="300" b="0">
                <a:latin typeface="Garamond"/>
                <a:cs typeface="Garamond"/>
              </a:rPr>
              <a:t>E</a:t>
            </a:r>
            <a:r>
              <a:rPr dirty="0" u="none" spc="295" b="0">
                <a:latin typeface="Garamond"/>
                <a:cs typeface="Garamond"/>
              </a:rPr>
              <a:t>NS</a:t>
            </a:r>
            <a:r>
              <a:rPr dirty="0" u="none" spc="300" b="0">
                <a:latin typeface="Garamond"/>
                <a:cs typeface="Garamond"/>
              </a:rPr>
              <a:t>E</a:t>
            </a:r>
            <a:r>
              <a:rPr dirty="0" u="none" b="0">
                <a:latin typeface="Garamond"/>
                <a:cs typeface="Garamond"/>
              </a:rPr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2661747" y="2670871"/>
            <a:ext cx="464184" cy="805815"/>
          </a:xfrm>
          <a:custGeom>
            <a:avLst/>
            <a:gdLst/>
            <a:ahLst/>
            <a:cxnLst/>
            <a:rect l="l" t="t" r="r" b="b"/>
            <a:pathLst>
              <a:path w="464185" h="805814">
                <a:moveTo>
                  <a:pt x="231781" y="0"/>
                </a:moveTo>
                <a:lnTo>
                  <a:pt x="0" y="805646"/>
                </a:lnTo>
                <a:lnTo>
                  <a:pt x="463562" y="805646"/>
                </a:lnTo>
                <a:lnTo>
                  <a:pt x="2317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61747" y="2670871"/>
            <a:ext cx="464184" cy="805815"/>
          </a:xfrm>
          <a:custGeom>
            <a:avLst/>
            <a:gdLst/>
            <a:ahLst/>
            <a:cxnLst/>
            <a:rect l="l" t="t" r="r" b="b"/>
            <a:pathLst>
              <a:path w="464185" h="805814">
                <a:moveTo>
                  <a:pt x="0" y="805646"/>
                </a:moveTo>
                <a:lnTo>
                  <a:pt x="231781" y="0"/>
                </a:lnTo>
                <a:lnTo>
                  <a:pt x="463562" y="805646"/>
                </a:lnTo>
                <a:lnTo>
                  <a:pt x="0" y="805646"/>
                </a:lnTo>
                <a:close/>
              </a:path>
            </a:pathLst>
          </a:custGeom>
          <a:ln w="319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71996" y="3602155"/>
            <a:ext cx="454659" cy="0"/>
          </a:xfrm>
          <a:custGeom>
            <a:avLst/>
            <a:gdLst/>
            <a:ahLst/>
            <a:cxnLst/>
            <a:rect l="l" t="t" r="r" b="b"/>
            <a:pathLst>
              <a:path w="454660" h="0">
                <a:moveTo>
                  <a:pt x="0" y="0"/>
                </a:moveTo>
                <a:lnTo>
                  <a:pt x="454102" y="0"/>
                </a:lnTo>
              </a:path>
            </a:pathLst>
          </a:custGeom>
          <a:ln w="374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26886" y="3602155"/>
            <a:ext cx="63500" cy="316865"/>
          </a:xfrm>
          <a:custGeom>
            <a:avLst/>
            <a:gdLst/>
            <a:ahLst/>
            <a:cxnLst/>
            <a:rect l="l" t="t" r="r" b="b"/>
            <a:pathLst>
              <a:path w="63500" h="316864">
                <a:moveTo>
                  <a:pt x="0" y="0"/>
                </a:moveTo>
                <a:lnTo>
                  <a:pt x="63069" y="316593"/>
                </a:lnTo>
              </a:path>
            </a:pathLst>
          </a:custGeom>
          <a:ln w="35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90005" y="3602155"/>
            <a:ext cx="80645" cy="316865"/>
          </a:xfrm>
          <a:custGeom>
            <a:avLst/>
            <a:gdLst/>
            <a:ahLst/>
            <a:cxnLst/>
            <a:rect l="l" t="t" r="r" b="b"/>
            <a:pathLst>
              <a:path w="80644" h="316864">
                <a:moveTo>
                  <a:pt x="80413" y="0"/>
                </a:moveTo>
                <a:lnTo>
                  <a:pt x="0" y="316593"/>
                </a:lnTo>
              </a:path>
            </a:pathLst>
          </a:custGeom>
          <a:ln w="3559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81333" y="3918748"/>
            <a:ext cx="608330" cy="0"/>
          </a:xfrm>
          <a:custGeom>
            <a:avLst/>
            <a:gdLst/>
            <a:ahLst/>
            <a:cxnLst/>
            <a:rect l="l" t="t" r="r" b="b"/>
            <a:pathLst>
              <a:path w="608330" h="0">
                <a:moveTo>
                  <a:pt x="607834" y="0"/>
                </a:moveTo>
                <a:lnTo>
                  <a:pt x="0" y="0"/>
                </a:lnTo>
              </a:path>
            </a:pathLst>
          </a:custGeom>
          <a:ln w="374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81333" y="4043752"/>
            <a:ext cx="608330" cy="383540"/>
          </a:xfrm>
          <a:custGeom>
            <a:avLst/>
            <a:gdLst/>
            <a:ahLst/>
            <a:cxnLst/>
            <a:rect l="l" t="t" r="r" b="b"/>
            <a:pathLst>
              <a:path w="608330" h="383539">
                <a:moveTo>
                  <a:pt x="0" y="383244"/>
                </a:moveTo>
                <a:lnTo>
                  <a:pt x="607834" y="383244"/>
                </a:lnTo>
                <a:lnTo>
                  <a:pt x="607834" y="0"/>
                </a:lnTo>
                <a:lnTo>
                  <a:pt x="0" y="0"/>
                </a:lnTo>
                <a:lnTo>
                  <a:pt x="0" y="3832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81333" y="4043752"/>
            <a:ext cx="608330" cy="383540"/>
          </a:xfrm>
          <a:custGeom>
            <a:avLst/>
            <a:gdLst/>
            <a:ahLst/>
            <a:cxnLst/>
            <a:rect l="l" t="t" r="r" b="b"/>
            <a:pathLst>
              <a:path w="608330" h="383539">
                <a:moveTo>
                  <a:pt x="0" y="383244"/>
                </a:moveTo>
                <a:lnTo>
                  <a:pt x="607834" y="383244"/>
                </a:lnTo>
                <a:lnTo>
                  <a:pt x="607834" y="0"/>
                </a:lnTo>
                <a:lnTo>
                  <a:pt x="0" y="0"/>
                </a:lnTo>
                <a:lnTo>
                  <a:pt x="0" y="383244"/>
                </a:lnTo>
                <a:close/>
              </a:path>
            </a:pathLst>
          </a:custGeom>
          <a:ln w="328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81333" y="4571096"/>
            <a:ext cx="607060" cy="0"/>
          </a:xfrm>
          <a:custGeom>
            <a:avLst/>
            <a:gdLst/>
            <a:ahLst/>
            <a:cxnLst/>
            <a:rect l="l" t="t" r="r" b="b"/>
            <a:pathLst>
              <a:path w="607060" h="0">
                <a:moveTo>
                  <a:pt x="0" y="0"/>
                </a:moveTo>
                <a:lnTo>
                  <a:pt x="607046" y="0"/>
                </a:lnTo>
              </a:path>
            </a:pathLst>
          </a:custGeom>
          <a:ln w="374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597100" y="4581078"/>
            <a:ext cx="54610" cy="306705"/>
          </a:xfrm>
          <a:custGeom>
            <a:avLst/>
            <a:gdLst/>
            <a:ahLst/>
            <a:cxnLst/>
            <a:rect l="l" t="t" r="r" b="b"/>
            <a:pathLst>
              <a:path w="54610" h="306704">
                <a:moveTo>
                  <a:pt x="0" y="0"/>
                </a:moveTo>
                <a:lnTo>
                  <a:pt x="54397" y="306595"/>
                </a:lnTo>
              </a:path>
            </a:pathLst>
          </a:custGeom>
          <a:ln w="355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117425" y="4571096"/>
            <a:ext cx="45085" cy="316865"/>
          </a:xfrm>
          <a:custGeom>
            <a:avLst/>
            <a:gdLst/>
            <a:ahLst/>
            <a:cxnLst/>
            <a:rect l="l" t="t" r="r" b="b"/>
            <a:pathLst>
              <a:path w="45085" h="316864">
                <a:moveTo>
                  <a:pt x="44937" y="0"/>
                </a:moveTo>
                <a:lnTo>
                  <a:pt x="0" y="316593"/>
                </a:lnTo>
              </a:path>
            </a:pathLst>
          </a:custGeom>
          <a:ln w="355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670419" y="4885990"/>
            <a:ext cx="454659" cy="0"/>
          </a:xfrm>
          <a:custGeom>
            <a:avLst/>
            <a:gdLst/>
            <a:ahLst/>
            <a:cxnLst/>
            <a:rect l="l" t="t" r="r" b="b"/>
            <a:pathLst>
              <a:path w="454660" h="0">
                <a:moveTo>
                  <a:pt x="0" y="0"/>
                </a:moveTo>
                <a:lnTo>
                  <a:pt x="454102" y="0"/>
                </a:lnTo>
              </a:path>
            </a:pathLst>
          </a:custGeom>
          <a:ln w="374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653075" y="5000947"/>
            <a:ext cx="472440" cy="786765"/>
          </a:xfrm>
          <a:custGeom>
            <a:avLst/>
            <a:gdLst/>
            <a:ahLst/>
            <a:cxnLst/>
            <a:rect l="l" t="t" r="r" b="b"/>
            <a:pathLst>
              <a:path w="472439" h="786764">
                <a:moveTo>
                  <a:pt x="472234" y="0"/>
                </a:moveTo>
                <a:lnTo>
                  <a:pt x="0" y="0"/>
                </a:lnTo>
                <a:lnTo>
                  <a:pt x="236038" y="786480"/>
                </a:lnTo>
                <a:lnTo>
                  <a:pt x="472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653075" y="5000947"/>
            <a:ext cx="472440" cy="786765"/>
          </a:xfrm>
          <a:custGeom>
            <a:avLst/>
            <a:gdLst/>
            <a:ahLst/>
            <a:cxnLst/>
            <a:rect l="l" t="t" r="r" b="b"/>
            <a:pathLst>
              <a:path w="472439" h="786764">
                <a:moveTo>
                  <a:pt x="472234" y="0"/>
                </a:moveTo>
                <a:lnTo>
                  <a:pt x="236038" y="786480"/>
                </a:lnTo>
                <a:lnTo>
                  <a:pt x="0" y="0"/>
                </a:lnTo>
                <a:lnTo>
                  <a:pt x="472234" y="0"/>
                </a:lnTo>
                <a:close/>
              </a:path>
            </a:pathLst>
          </a:custGeom>
          <a:ln w="320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46002" y="2986298"/>
            <a:ext cx="2025014" cy="135890"/>
          </a:xfrm>
          <a:custGeom>
            <a:avLst/>
            <a:gdLst/>
            <a:ahLst/>
            <a:cxnLst/>
            <a:rect l="l" t="t" r="r" b="b"/>
            <a:pathLst>
              <a:path w="2025014" h="135889">
                <a:moveTo>
                  <a:pt x="1993230" y="67734"/>
                </a:moveTo>
                <a:lnTo>
                  <a:pt x="1906599" y="121138"/>
                </a:lnTo>
                <a:lnTo>
                  <a:pt x="1905338" y="126303"/>
                </a:lnTo>
                <a:lnTo>
                  <a:pt x="1909753" y="134302"/>
                </a:lnTo>
                <a:lnTo>
                  <a:pt x="1914483" y="135635"/>
                </a:lnTo>
                <a:lnTo>
                  <a:pt x="2011019" y="76148"/>
                </a:lnTo>
                <a:lnTo>
                  <a:pt x="2008930" y="76148"/>
                </a:lnTo>
                <a:lnTo>
                  <a:pt x="2008930" y="74982"/>
                </a:lnTo>
                <a:lnTo>
                  <a:pt x="2004988" y="74982"/>
                </a:lnTo>
                <a:lnTo>
                  <a:pt x="1993230" y="67734"/>
                </a:lnTo>
                <a:close/>
              </a:path>
              <a:path w="2025014" h="135889">
                <a:moveTo>
                  <a:pt x="1979850" y="59486"/>
                </a:moveTo>
                <a:lnTo>
                  <a:pt x="0" y="59486"/>
                </a:lnTo>
                <a:lnTo>
                  <a:pt x="0" y="76148"/>
                </a:lnTo>
                <a:lnTo>
                  <a:pt x="1979580" y="76148"/>
                </a:lnTo>
                <a:lnTo>
                  <a:pt x="1993230" y="67734"/>
                </a:lnTo>
                <a:lnTo>
                  <a:pt x="1979850" y="59486"/>
                </a:lnTo>
                <a:close/>
              </a:path>
              <a:path w="2025014" h="135889">
                <a:moveTo>
                  <a:pt x="2011053" y="59486"/>
                </a:moveTo>
                <a:lnTo>
                  <a:pt x="2008930" y="59486"/>
                </a:lnTo>
                <a:lnTo>
                  <a:pt x="2008930" y="76148"/>
                </a:lnTo>
                <a:lnTo>
                  <a:pt x="2011019" y="76148"/>
                </a:lnTo>
                <a:lnTo>
                  <a:pt x="2024540" y="67817"/>
                </a:lnTo>
                <a:lnTo>
                  <a:pt x="2011053" y="59486"/>
                </a:lnTo>
                <a:close/>
              </a:path>
              <a:path w="2025014" h="135889">
                <a:moveTo>
                  <a:pt x="2004988" y="60485"/>
                </a:moveTo>
                <a:lnTo>
                  <a:pt x="1993230" y="67734"/>
                </a:lnTo>
                <a:lnTo>
                  <a:pt x="2004988" y="74982"/>
                </a:lnTo>
                <a:lnTo>
                  <a:pt x="2004988" y="60485"/>
                </a:lnTo>
                <a:close/>
              </a:path>
              <a:path w="2025014" h="135889">
                <a:moveTo>
                  <a:pt x="2008930" y="60485"/>
                </a:moveTo>
                <a:lnTo>
                  <a:pt x="2004988" y="60485"/>
                </a:lnTo>
                <a:lnTo>
                  <a:pt x="2004988" y="74982"/>
                </a:lnTo>
                <a:lnTo>
                  <a:pt x="2008930" y="74982"/>
                </a:lnTo>
                <a:lnTo>
                  <a:pt x="2008930" y="60485"/>
                </a:lnTo>
                <a:close/>
              </a:path>
              <a:path w="2025014" h="135889">
                <a:moveTo>
                  <a:pt x="1914483" y="0"/>
                </a:moveTo>
                <a:lnTo>
                  <a:pt x="1909753" y="1333"/>
                </a:lnTo>
                <a:lnTo>
                  <a:pt x="1907545" y="5165"/>
                </a:lnTo>
                <a:lnTo>
                  <a:pt x="1905338" y="9164"/>
                </a:lnTo>
                <a:lnTo>
                  <a:pt x="1906599" y="14330"/>
                </a:lnTo>
                <a:lnTo>
                  <a:pt x="1993230" y="67734"/>
                </a:lnTo>
                <a:lnTo>
                  <a:pt x="2004988" y="60485"/>
                </a:lnTo>
                <a:lnTo>
                  <a:pt x="2008930" y="60485"/>
                </a:lnTo>
                <a:lnTo>
                  <a:pt x="2008930" y="59486"/>
                </a:lnTo>
                <a:lnTo>
                  <a:pt x="2011053" y="59486"/>
                </a:lnTo>
                <a:lnTo>
                  <a:pt x="1918267" y="2166"/>
                </a:lnTo>
                <a:lnTo>
                  <a:pt x="19144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38908" y="3187918"/>
            <a:ext cx="2023745" cy="135890"/>
          </a:xfrm>
          <a:custGeom>
            <a:avLst/>
            <a:gdLst/>
            <a:ahLst/>
            <a:cxnLst/>
            <a:rect l="l" t="t" r="r" b="b"/>
            <a:pathLst>
              <a:path w="2023745" h="135889">
                <a:moveTo>
                  <a:pt x="1992440" y="67734"/>
                </a:moveTo>
                <a:lnTo>
                  <a:pt x="1905809" y="121138"/>
                </a:lnTo>
                <a:lnTo>
                  <a:pt x="1904548" y="126303"/>
                </a:lnTo>
                <a:lnTo>
                  <a:pt x="1908963" y="134302"/>
                </a:lnTo>
                <a:lnTo>
                  <a:pt x="1913693" y="135635"/>
                </a:lnTo>
                <a:lnTo>
                  <a:pt x="2010229" y="76148"/>
                </a:lnTo>
                <a:lnTo>
                  <a:pt x="2008140" y="76148"/>
                </a:lnTo>
                <a:lnTo>
                  <a:pt x="2008140" y="74982"/>
                </a:lnTo>
                <a:lnTo>
                  <a:pt x="2004198" y="74982"/>
                </a:lnTo>
                <a:lnTo>
                  <a:pt x="1992440" y="67734"/>
                </a:lnTo>
                <a:close/>
              </a:path>
              <a:path w="2023745" h="135889">
                <a:moveTo>
                  <a:pt x="1979060" y="59486"/>
                </a:moveTo>
                <a:lnTo>
                  <a:pt x="0" y="59486"/>
                </a:lnTo>
                <a:lnTo>
                  <a:pt x="0" y="76148"/>
                </a:lnTo>
                <a:lnTo>
                  <a:pt x="1978790" y="76148"/>
                </a:lnTo>
                <a:lnTo>
                  <a:pt x="1992440" y="67734"/>
                </a:lnTo>
                <a:lnTo>
                  <a:pt x="1979060" y="59486"/>
                </a:lnTo>
                <a:close/>
              </a:path>
              <a:path w="2023745" h="135889">
                <a:moveTo>
                  <a:pt x="2010263" y="59486"/>
                </a:moveTo>
                <a:lnTo>
                  <a:pt x="2008140" y="59486"/>
                </a:lnTo>
                <a:lnTo>
                  <a:pt x="2008140" y="76148"/>
                </a:lnTo>
                <a:lnTo>
                  <a:pt x="2010229" y="76148"/>
                </a:lnTo>
                <a:lnTo>
                  <a:pt x="2023750" y="67817"/>
                </a:lnTo>
                <a:lnTo>
                  <a:pt x="2010263" y="59486"/>
                </a:lnTo>
                <a:close/>
              </a:path>
              <a:path w="2023745" h="135889">
                <a:moveTo>
                  <a:pt x="2004198" y="60485"/>
                </a:moveTo>
                <a:lnTo>
                  <a:pt x="1992440" y="67734"/>
                </a:lnTo>
                <a:lnTo>
                  <a:pt x="2004198" y="74982"/>
                </a:lnTo>
                <a:lnTo>
                  <a:pt x="2004198" y="60485"/>
                </a:lnTo>
                <a:close/>
              </a:path>
              <a:path w="2023745" h="135889">
                <a:moveTo>
                  <a:pt x="2008140" y="60485"/>
                </a:moveTo>
                <a:lnTo>
                  <a:pt x="2004198" y="60485"/>
                </a:lnTo>
                <a:lnTo>
                  <a:pt x="2004198" y="74982"/>
                </a:lnTo>
                <a:lnTo>
                  <a:pt x="2008140" y="74982"/>
                </a:lnTo>
                <a:lnTo>
                  <a:pt x="2008140" y="60485"/>
                </a:lnTo>
                <a:close/>
              </a:path>
              <a:path w="2023745" h="135889">
                <a:moveTo>
                  <a:pt x="1913693" y="0"/>
                </a:moveTo>
                <a:lnTo>
                  <a:pt x="1908963" y="1333"/>
                </a:lnTo>
                <a:lnTo>
                  <a:pt x="1906755" y="5165"/>
                </a:lnTo>
                <a:lnTo>
                  <a:pt x="1904548" y="9164"/>
                </a:lnTo>
                <a:lnTo>
                  <a:pt x="1905809" y="14330"/>
                </a:lnTo>
                <a:lnTo>
                  <a:pt x="1992440" y="67734"/>
                </a:lnTo>
                <a:lnTo>
                  <a:pt x="2004198" y="60485"/>
                </a:lnTo>
                <a:lnTo>
                  <a:pt x="2008140" y="60485"/>
                </a:lnTo>
                <a:lnTo>
                  <a:pt x="2008140" y="59486"/>
                </a:lnTo>
                <a:lnTo>
                  <a:pt x="2010263" y="59486"/>
                </a:lnTo>
                <a:lnTo>
                  <a:pt x="1917477" y="2166"/>
                </a:lnTo>
                <a:lnTo>
                  <a:pt x="19136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37295" y="3611486"/>
            <a:ext cx="1934210" cy="135890"/>
          </a:xfrm>
          <a:custGeom>
            <a:avLst/>
            <a:gdLst/>
            <a:ahLst/>
            <a:cxnLst/>
            <a:rect l="l" t="t" r="r" b="b"/>
            <a:pathLst>
              <a:path w="1934210" h="135889">
                <a:moveTo>
                  <a:pt x="1920520" y="59152"/>
                </a:moveTo>
                <a:lnTo>
                  <a:pt x="1918302" y="59152"/>
                </a:lnTo>
                <a:lnTo>
                  <a:pt x="1918302" y="75815"/>
                </a:lnTo>
                <a:lnTo>
                  <a:pt x="1889187" y="75952"/>
                </a:lnTo>
                <a:lnTo>
                  <a:pt x="1816129" y="121305"/>
                </a:lnTo>
                <a:lnTo>
                  <a:pt x="1814868" y="126470"/>
                </a:lnTo>
                <a:lnTo>
                  <a:pt x="1817075" y="130469"/>
                </a:lnTo>
                <a:lnTo>
                  <a:pt x="1819440" y="134468"/>
                </a:lnTo>
                <a:lnTo>
                  <a:pt x="1824170" y="135801"/>
                </a:lnTo>
                <a:lnTo>
                  <a:pt x="1933912" y="67317"/>
                </a:lnTo>
                <a:lnTo>
                  <a:pt x="1920520" y="59152"/>
                </a:lnTo>
                <a:close/>
              </a:path>
              <a:path w="1934210" h="135889">
                <a:moveTo>
                  <a:pt x="1889145" y="59289"/>
                </a:moveTo>
                <a:lnTo>
                  <a:pt x="0" y="68150"/>
                </a:lnTo>
                <a:lnTo>
                  <a:pt x="70" y="84813"/>
                </a:lnTo>
                <a:lnTo>
                  <a:pt x="1889187" y="75952"/>
                </a:lnTo>
                <a:lnTo>
                  <a:pt x="1902711" y="67553"/>
                </a:lnTo>
                <a:lnTo>
                  <a:pt x="1889145" y="59289"/>
                </a:lnTo>
                <a:close/>
              </a:path>
              <a:path w="1934210" h="135889">
                <a:moveTo>
                  <a:pt x="1902711" y="67553"/>
                </a:moveTo>
                <a:lnTo>
                  <a:pt x="1889187" y="75952"/>
                </a:lnTo>
                <a:lnTo>
                  <a:pt x="1918302" y="75815"/>
                </a:lnTo>
                <a:lnTo>
                  <a:pt x="1918302" y="74649"/>
                </a:lnTo>
                <a:lnTo>
                  <a:pt x="1914360" y="74649"/>
                </a:lnTo>
                <a:lnTo>
                  <a:pt x="1902711" y="67553"/>
                </a:lnTo>
                <a:close/>
              </a:path>
              <a:path w="1934210" h="135889">
                <a:moveTo>
                  <a:pt x="1914360" y="60319"/>
                </a:moveTo>
                <a:lnTo>
                  <a:pt x="1902711" y="67553"/>
                </a:lnTo>
                <a:lnTo>
                  <a:pt x="1914360" y="74649"/>
                </a:lnTo>
                <a:lnTo>
                  <a:pt x="1914360" y="60319"/>
                </a:lnTo>
                <a:close/>
              </a:path>
              <a:path w="1934210" h="135889">
                <a:moveTo>
                  <a:pt x="1918302" y="60319"/>
                </a:moveTo>
                <a:lnTo>
                  <a:pt x="1914360" y="60319"/>
                </a:lnTo>
                <a:lnTo>
                  <a:pt x="1914360" y="74649"/>
                </a:lnTo>
                <a:lnTo>
                  <a:pt x="1918302" y="74649"/>
                </a:lnTo>
                <a:lnTo>
                  <a:pt x="1918302" y="60319"/>
                </a:lnTo>
                <a:close/>
              </a:path>
              <a:path w="1934210" h="135889">
                <a:moveTo>
                  <a:pt x="1918302" y="59152"/>
                </a:moveTo>
                <a:lnTo>
                  <a:pt x="1889145" y="59289"/>
                </a:lnTo>
                <a:lnTo>
                  <a:pt x="1902711" y="67553"/>
                </a:lnTo>
                <a:lnTo>
                  <a:pt x="1914360" y="60319"/>
                </a:lnTo>
                <a:lnTo>
                  <a:pt x="1918302" y="60319"/>
                </a:lnTo>
                <a:lnTo>
                  <a:pt x="1918302" y="59152"/>
                </a:lnTo>
                <a:close/>
              </a:path>
              <a:path w="1934210" h="135889">
                <a:moveTo>
                  <a:pt x="1823697" y="0"/>
                </a:moveTo>
                <a:lnTo>
                  <a:pt x="1818809" y="1499"/>
                </a:lnTo>
                <a:lnTo>
                  <a:pt x="1816602" y="5498"/>
                </a:lnTo>
                <a:lnTo>
                  <a:pt x="1814394" y="9331"/>
                </a:lnTo>
                <a:lnTo>
                  <a:pt x="1815814" y="14496"/>
                </a:lnTo>
                <a:lnTo>
                  <a:pt x="1819440" y="16829"/>
                </a:lnTo>
                <a:lnTo>
                  <a:pt x="1889145" y="59289"/>
                </a:lnTo>
                <a:lnTo>
                  <a:pt x="1920520" y="59152"/>
                </a:lnTo>
                <a:lnTo>
                  <a:pt x="1827324" y="2332"/>
                </a:lnTo>
                <a:lnTo>
                  <a:pt x="18236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83574" y="3794777"/>
            <a:ext cx="1934210" cy="135890"/>
          </a:xfrm>
          <a:custGeom>
            <a:avLst/>
            <a:gdLst/>
            <a:ahLst/>
            <a:cxnLst/>
            <a:rect l="l" t="t" r="r" b="b"/>
            <a:pathLst>
              <a:path w="1934210" h="135889">
                <a:moveTo>
                  <a:pt x="1920460" y="57653"/>
                </a:moveTo>
                <a:lnTo>
                  <a:pt x="1918256" y="57653"/>
                </a:lnTo>
                <a:lnTo>
                  <a:pt x="1918571" y="74316"/>
                </a:lnTo>
                <a:lnTo>
                  <a:pt x="1889397" y="74893"/>
                </a:lnTo>
                <a:lnTo>
                  <a:pt x="1820813" y="119138"/>
                </a:lnTo>
                <a:lnTo>
                  <a:pt x="1817029" y="121471"/>
                </a:lnTo>
                <a:lnTo>
                  <a:pt x="1815925" y="126637"/>
                </a:lnTo>
                <a:lnTo>
                  <a:pt x="1818133" y="130469"/>
                </a:lnTo>
                <a:lnTo>
                  <a:pt x="1820340" y="134468"/>
                </a:lnTo>
                <a:lnTo>
                  <a:pt x="1825228" y="135635"/>
                </a:lnTo>
                <a:lnTo>
                  <a:pt x="1829012" y="133302"/>
                </a:lnTo>
                <a:lnTo>
                  <a:pt x="1934023" y="65651"/>
                </a:lnTo>
                <a:lnTo>
                  <a:pt x="1920460" y="57653"/>
                </a:lnTo>
                <a:close/>
              </a:path>
              <a:path w="1934210" h="135889">
                <a:moveTo>
                  <a:pt x="1889070" y="58231"/>
                </a:moveTo>
                <a:lnTo>
                  <a:pt x="0" y="95644"/>
                </a:lnTo>
                <a:lnTo>
                  <a:pt x="295" y="112307"/>
                </a:lnTo>
                <a:lnTo>
                  <a:pt x="1889397" y="74893"/>
                </a:lnTo>
                <a:lnTo>
                  <a:pt x="1902729" y="66293"/>
                </a:lnTo>
                <a:lnTo>
                  <a:pt x="1889070" y="58231"/>
                </a:lnTo>
                <a:close/>
              </a:path>
              <a:path w="1934210" h="135889">
                <a:moveTo>
                  <a:pt x="1902729" y="66293"/>
                </a:moveTo>
                <a:lnTo>
                  <a:pt x="1889397" y="74893"/>
                </a:lnTo>
                <a:lnTo>
                  <a:pt x="1918571" y="74316"/>
                </a:lnTo>
                <a:lnTo>
                  <a:pt x="1918552" y="73316"/>
                </a:lnTo>
                <a:lnTo>
                  <a:pt x="1914629" y="73316"/>
                </a:lnTo>
                <a:lnTo>
                  <a:pt x="1902729" y="66293"/>
                </a:lnTo>
                <a:close/>
              </a:path>
              <a:path w="1934210" h="135889">
                <a:moveTo>
                  <a:pt x="1914314" y="58819"/>
                </a:moveTo>
                <a:lnTo>
                  <a:pt x="1902729" y="66293"/>
                </a:lnTo>
                <a:lnTo>
                  <a:pt x="1914629" y="73316"/>
                </a:lnTo>
                <a:lnTo>
                  <a:pt x="1914314" y="58819"/>
                </a:lnTo>
                <a:close/>
              </a:path>
              <a:path w="1934210" h="135889">
                <a:moveTo>
                  <a:pt x="1918278" y="58819"/>
                </a:moveTo>
                <a:lnTo>
                  <a:pt x="1914314" y="58819"/>
                </a:lnTo>
                <a:lnTo>
                  <a:pt x="1914629" y="73316"/>
                </a:lnTo>
                <a:lnTo>
                  <a:pt x="1918552" y="73316"/>
                </a:lnTo>
                <a:lnTo>
                  <a:pt x="1918278" y="58819"/>
                </a:lnTo>
                <a:close/>
              </a:path>
              <a:path w="1934210" h="135889">
                <a:moveTo>
                  <a:pt x="1918256" y="57653"/>
                </a:moveTo>
                <a:lnTo>
                  <a:pt x="1889070" y="58231"/>
                </a:lnTo>
                <a:lnTo>
                  <a:pt x="1902729" y="66293"/>
                </a:lnTo>
                <a:lnTo>
                  <a:pt x="1914314" y="58819"/>
                </a:lnTo>
                <a:lnTo>
                  <a:pt x="1918278" y="58819"/>
                </a:lnTo>
                <a:lnTo>
                  <a:pt x="1918256" y="57653"/>
                </a:lnTo>
                <a:close/>
              </a:path>
              <a:path w="1934210" h="135889">
                <a:moveTo>
                  <a:pt x="1822863" y="0"/>
                </a:moveTo>
                <a:lnTo>
                  <a:pt x="1817975" y="1499"/>
                </a:lnTo>
                <a:lnTo>
                  <a:pt x="1815925" y="5498"/>
                </a:lnTo>
                <a:lnTo>
                  <a:pt x="1813718" y="9497"/>
                </a:lnTo>
                <a:lnTo>
                  <a:pt x="1815137" y="14663"/>
                </a:lnTo>
                <a:lnTo>
                  <a:pt x="1818921" y="16829"/>
                </a:lnTo>
                <a:lnTo>
                  <a:pt x="1889070" y="58231"/>
                </a:lnTo>
                <a:lnTo>
                  <a:pt x="1918256" y="57653"/>
                </a:lnTo>
                <a:lnTo>
                  <a:pt x="1920460" y="57653"/>
                </a:lnTo>
                <a:lnTo>
                  <a:pt x="1826647" y="2332"/>
                </a:lnTo>
                <a:lnTo>
                  <a:pt x="18228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37927" y="4160359"/>
            <a:ext cx="1852930" cy="135890"/>
          </a:xfrm>
          <a:custGeom>
            <a:avLst/>
            <a:gdLst/>
            <a:ahLst/>
            <a:cxnLst/>
            <a:rect l="l" t="t" r="r" b="b"/>
            <a:pathLst>
              <a:path w="1852930" h="135889">
                <a:moveTo>
                  <a:pt x="1839440" y="57153"/>
                </a:moveTo>
                <a:lnTo>
                  <a:pt x="1837098" y="57153"/>
                </a:lnTo>
                <a:lnTo>
                  <a:pt x="1837413" y="73649"/>
                </a:lnTo>
                <a:lnTo>
                  <a:pt x="1808418" y="74393"/>
                </a:lnTo>
                <a:lnTo>
                  <a:pt x="1739813" y="118972"/>
                </a:lnTo>
                <a:lnTo>
                  <a:pt x="1736186" y="121471"/>
                </a:lnTo>
                <a:lnTo>
                  <a:pt x="1735083" y="126587"/>
                </a:lnTo>
                <a:lnTo>
                  <a:pt x="1737290" y="130503"/>
                </a:lnTo>
                <a:lnTo>
                  <a:pt x="1739655" y="134418"/>
                </a:lnTo>
                <a:lnTo>
                  <a:pt x="1744386" y="135635"/>
                </a:lnTo>
                <a:lnTo>
                  <a:pt x="1748170" y="133219"/>
                </a:lnTo>
                <a:lnTo>
                  <a:pt x="1852865" y="64984"/>
                </a:lnTo>
                <a:lnTo>
                  <a:pt x="1839440" y="57153"/>
                </a:lnTo>
                <a:close/>
              </a:path>
              <a:path w="1852930" h="135889">
                <a:moveTo>
                  <a:pt x="1808130" y="57894"/>
                </a:moveTo>
                <a:lnTo>
                  <a:pt x="0" y="104142"/>
                </a:lnTo>
                <a:lnTo>
                  <a:pt x="381" y="120805"/>
                </a:lnTo>
                <a:lnTo>
                  <a:pt x="1808418" y="74393"/>
                </a:lnTo>
                <a:lnTo>
                  <a:pt x="1821674" y="65780"/>
                </a:lnTo>
                <a:lnTo>
                  <a:pt x="1808130" y="57894"/>
                </a:lnTo>
                <a:close/>
              </a:path>
              <a:path w="1852930" h="135889">
                <a:moveTo>
                  <a:pt x="1821674" y="65780"/>
                </a:moveTo>
                <a:lnTo>
                  <a:pt x="1808418" y="74393"/>
                </a:lnTo>
                <a:lnTo>
                  <a:pt x="1837413" y="73649"/>
                </a:lnTo>
                <a:lnTo>
                  <a:pt x="1837394" y="72649"/>
                </a:lnTo>
                <a:lnTo>
                  <a:pt x="1833472" y="72649"/>
                </a:lnTo>
                <a:lnTo>
                  <a:pt x="1821674" y="65780"/>
                </a:lnTo>
                <a:close/>
              </a:path>
              <a:path w="1852930" h="135889">
                <a:moveTo>
                  <a:pt x="1833156" y="58319"/>
                </a:moveTo>
                <a:lnTo>
                  <a:pt x="1821674" y="65780"/>
                </a:lnTo>
                <a:lnTo>
                  <a:pt x="1833472" y="72649"/>
                </a:lnTo>
                <a:lnTo>
                  <a:pt x="1833156" y="58319"/>
                </a:lnTo>
                <a:close/>
              </a:path>
              <a:path w="1852930" h="135889">
                <a:moveTo>
                  <a:pt x="1837120" y="58319"/>
                </a:moveTo>
                <a:lnTo>
                  <a:pt x="1833156" y="58319"/>
                </a:lnTo>
                <a:lnTo>
                  <a:pt x="1833472" y="72649"/>
                </a:lnTo>
                <a:lnTo>
                  <a:pt x="1837394" y="72649"/>
                </a:lnTo>
                <a:lnTo>
                  <a:pt x="1837120" y="58319"/>
                </a:lnTo>
                <a:close/>
              </a:path>
              <a:path w="1852930" h="135889">
                <a:moveTo>
                  <a:pt x="1837098" y="57153"/>
                </a:moveTo>
                <a:lnTo>
                  <a:pt x="1808130" y="57894"/>
                </a:lnTo>
                <a:lnTo>
                  <a:pt x="1821674" y="65780"/>
                </a:lnTo>
                <a:lnTo>
                  <a:pt x="1833156" y="58319"/>
                </a:lnTo>
                <a:lnTo>
                  <a:pt x="1837120" y="58319"/>
                </a:lnTo>
                <a:lnTo>
                  <a:pt x="1837098" y="57153"/>
                </a:lnTo>
                <a:close/>
              </a:path>
              <a:path w="1852930" h="135889">
                <a:moveTo>
                  <a:pt x="1741390" y="0"/>
                </a:moveTo>
                <a:lnTo>
                  <a:pt x="1736502" y="1499"/>
                </a:lnTo>
                <a:lnTo>
                  <a:pt x="1732402" y="9497"/>
                </a:lnTo>
                <a:lnTo>
                  <a:pt x="1733664" y="14663"/>
                </a:lnTo>
                <a:lnTo>
                  <a:pt x="1737606" y="16829"/>
                </a:lnTo>
                <a:lnTo>
                  <a:pt x="1808130" y="57894"/>
                </a:lnTo>
                <a:lnTo>
                  <a:pt x="1837098" y="57153"/>
                </a:lnTo>
                <a:lnTo>
                  <a:pt x="1839440" y="57153"/>
                </a:lnTo>
                <a:lnTo>
                  <a:pt x="1745174" y="2166"/>
                </a:lnTo>
                <a:lnTo>
                  <a:pt x="17413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37330" y="4589042"/>
            <a:ext cx="1871345" cy="135890"/>
          </a:xfrm>
          <a:custGeom>
            <a:avLst/>
            <a:gdLst/>
            <a:ahLst/>
            <a:cxnLst/>
            <a:rect l="l" t="t" r="r" b="b"/>
            <a:pathLst>
              <a:path w="1871345" h="135889">
                <a:moveTo>
                  <a:pt x="1839592" y="67842"/>
                </a:moveTo>
                <a:lnTo>
                  <a:pt x="1752867" y="121288"/>
                </a:lnTo>
                <a:lnTo>
                  <a:pt x="1751605" y="126387"/>
                </a:lnTo>
                <a:lnTo>
                  <a:pt x="1756020" y="134335"/>
                </a:lnTo>
                <a:lnTo>
                  <a:pt x="1760751" y="135668"/>
                </a:lnTo>
                <a:lnTo>
                  <a:pt x="1857293" y="76165"/>
                </a:lnTo>
                <a:lnTo>
                  <a:pt x="1855197" y="76165"/>
                </a:lnTo>
                <a:lnTo>
                  <a:pt x="1855197" y="75032"/>
                </a:lnTo>
                <a:lnTo>
                  <a:pt x="1851256" y="75032"/>
                </a:lnTo>
                <a:lnTo>
                  <a:pt x="1839592" y="67842"/>
                </a:lnTo>
                <a:close/>
              </a:path>
              <a:path w="1871345" h="135889">
                <a:moveTo>
                  <a:pt x="1826064" y="59502"/>
                </a:moveTo>
                <a:lnTo>
                  <a:pt x="0" y="59502"/>
                </a:lnTo>
                <a:lnTo>
                  <a:pt x="0" y="76165"/>
                </a:lnTo>
                <a:lnTo>
                  <a:pt x="1826091" y="76165"/>
                </a:lnTo>
                <a:lnTo>
                  <a:pt x="1839592" y="67842"/>
                </a:lnTo>
                <a:lnTo>
                  <a:pt x="1826064" y="59502"/>
                </a:lnTo>
                <a:close/>
              </a:path>
              <a:path w="1871345" h="135889">
                <a:moveTo>
                  <a:pt x="1857290" y="59502"/>
                </a:moveTo>
                <a:lnTo>
                  <a:pt x="1855197" y="59502"/>
                </a:lnTo>
                <a:lnTo>
                  <a:pt x="1855197" y="76165"/>
                </a:lnTo>
                <a:lnTo>
                  <a:pt x="1857293" y="76165"/>
                </a:lnTo>
                <a:lnTo>
                  <a:pt x="1870807" y="67834"/>
                </a:lnTo>
                <a:lnTo>
                  <a:pt x="1857290" y="59502"/>
                </a:lnTo>
                <a:close/>
              </a:path>
              <a:path w="1871345" h="135889">
                <a:moveTo>
                  <a:pt x="1851256" y="60652"/>
                </a:moveTo>
                <a:lnTo>
                  <a:pt x="1839592" y="67842"/>
                </a:lnTo>
                <a:lnTo>
                  <a:pt x="1851256" y="75032"/>
                </a:lnTo>
                <a:lnTo>
                  <a:pt x="1851256" y="60652"/>
                </a:lnTo>
                <a:close/>
              </a:path>
              <a:path w="1871345" h="135889">
                <a:moveTo>
                  <a:pt x="1855197" y="60652"/>
                </a:moveTo>
                <a:lnTo>
                  <a:pt x="1851256" y="60652"/>
                </a:lnTo>
                <a:lnTo>
                  <a:pt x="1851256" y="75032"/>
                </a:lnTo>
                <a:lnTo>
                  <a:pt x="1855197" y="75032"/>
                </a:lnTo>
                <a:lnTo>
                  <a:pt x="1855197" y="60652"/>
                </a:lnTo>
                <a:close/>
              </a:path>
              <a:path w="1871345" h="135889">
                <a:moveTo>
                  <a:pt x="1760751" y="0"/>
                </a:moveTo>
                <a:lnTo>
                  <a:pt x="1756020" y="1349"/>
                </a:lnTo>
                <a:lnTo>
                  <a:pt x="1751605" y="9297"/>
                </a:lnTo>
                <a:lnTo>
                  <a:pt x="1752867" y="14396"/>
                </a:lnTo>
                <a:lnTo>
                  <a:pt x="1839592" y="67842"/>
                </a:lnTo>
                <a:lnTo>
                  <a:pt x="1851256" y="60652"/>
                </a:lnTo>
                <a:lnTo>
                  <a:pt x="1855197" y="60652"/>
                </a:lnTo>
                <a:lnTo>
                  <a:pt x="1855197" y="59502"/>
                </a:lnTo>
                <a:lnTo>
                  <a:pt x="1857290" y="59502"/>
                </a:lnTo>
                <a:lnTo>
                  <a:pt x="17607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38118" y="4762336"/>
            <a:ext cx="1915795" cy="135890"/>
          </a:xfrm>
          <a:custGeom>
            <a:avLst/>
            <a:gdLst/>
            <a:ahLst/>
            <a:cxnLst/>
            <a:rect l="l" t="t" r="r" b="b"/>
            <a:pathLst>
              <a:path w="1915795" h="135889">
                <a:moveTo>
                  <a:pt x="1884516" y="67834"/>
                </a:moveTo>
                <a:lnTo>
                  <a:pt x="1797804" y="121288"/>
                </a:lnTo>
                <a:lnTo>
                  <a:pt x="1796543" y="126387"/>
                </a:lnTo>
                <a:lnTo>
                  <a:pt x="1800957" y="134335"/>
                </a:lnTo>
                <a:lnTo>
                  <a:pt x="1805688" y="135668"/>
                </a:lnTo>
                <a:lnTo>
                  <a:pt x="1902231" y="76165"/>
                </a:lnTo>
                <a:lnTo>
                  <a:pt x="1900135" y="76165"/>
                </a:lnTo>
                <a:lnTo>
                  <a:pt x="1900135" y="75032"/>
                </a:lnTo>
                <a:lnTo>
                  <a:pt x="1896193" y="75032"/>
                </a:lnTo>
                <a:lnTo>
                  <a:pt x="1884516" y="67834"/>
                </a:lnTo>
                <a:close/>
              </a:path>
              <a:path w="1915795" h="135889">
                <a:moveTo>
                  <a:pt x="1871001" y="59502"/>
                </a:moveTo>
                <a:lnTo>
                  <a:pt x="0" y="59502"/>
                </a:lnTo>
                <a:lnTo>
                  <a:pt x="0" y="76165"/>
                </a:lnTo>
                <a:lnTo>
                  <a:pt x="1871001" y="76165"/>
                </a:lnTo>
                <a:lnTo>
                  <a:pt x="1884516" y="67834"/>
                </a:lnTo>
                <a:lnTo>
                  <a:pt x="1871001" y="59502"/>
                </a:lnTo>
                <a:close/>
              </a:path>
              <a:path w="1915795" h="135889">
                <a:moveTo>
                  <a:pt x="1902231" y="59502"/>
                </a:moveTo>
                <a:lnTo>
                  <a:pt x="1900135" y="59502"/>
                </a:lnTo>
                <a:lnTo>
                  <a:pt x="1900135" y="76165"/>
                </a:lnTo>
                <a:lnTo>
                  <a:pt x="1902231" y="76165"/>
                </a:lnTo>
                <a:lnTo>
                  <a:pt x="1915744" y="67834"/>
                </a:lnTo>
                <a:lnTo>
                  <a:pt x="1902231" y="59502"/>
                </a:lnTo>
                <a:close/>
              </a:path>
              <a:path w="1915795" h="135889">
                <a:moveTo>
                  <a:pt x="1896193" y="60635"/>
                </a:moveTo>
                <a:lnTo>
                  <a:pt x="1884516" y="67834"/>
                </a:lnTo>
                <a:lnTo>
                  <a:pt x="1896193" y="75032"/>
                </a:lnTo>
                <a:lnTo>
                  <a:pt x="1896193" y="60635"/>
                </a:lnTo>
                <a:close/>
              </a:path>
              <a:path w="1915795" h="135889">
                <a:moveTo>
                  <a:pt x="1900135" y="60635"/>
                </a:moveTo>
                <a:lnTo>
                  <a:pt x="1896193" y="60635"/>
                </a:lnTo>
                <a:lnTo>
                  <a:pt x="1896193" y="75032"/>
                </a:lnTo>
                <a:lnTo>
                  <a:pt x="1900135" y="75032"/>
                </a:lnTo>
                <a:lnTo>
                  <a:pt x="1900135" y="60635"/>
                </a:lnTo>
                <a:close/>
              </a:path>
              <a:path w="1915795" h="135889">
                <a:moveTo>
                  <a:pt x="1805688" y="0"/>
                </a:moveTo>
                <a:lnTo>
                  <a:pt x="1800957" y="1349"/>
                </a:lnTo>
                <a:lnTo>
                  <a:pt x="1796543" y="9297"/>
                </a:lnTo>
                <a:lnTo>
                  <a:pt x="1797804" y="14396"/>
                </a:lnTo>
                <a:lnTo>
                  <a:pt x="1884516" y="67834"/>
                </a:lnTo>
                <a:lnTo>
                  <a:pt x="1896193" y="60635"/>
                </a:lnTo>
                <a:lnTo>
                  <a:pt x="1900135" y="60635"/>
                </a:lnTo>
                <a:lnTo>
                  <a:pt x="1900135" y="59502"/>
                </a:lnTo>
                <a:lnTo>
                  <a:pt x="1902231" y="59502"/>
                </a:lnTo>
                <a:lnTo>
                  <a:pt x="18056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65711" y="5251339"/>
            <a:ext cx="1996439" cy="135890"/>
          </a:xfrm>
          <a:custGeom>
            <a:avLst/>
            <a:gdLst/>
            <a:ahLst/>
            <a:cxnLst/>
            <a:rect l="l" t="t" r="r" b="b"/>
            <a:pathLst>
              <a:path w="1996439" h="135889">
                <a:moveTo>
                  <a:pt x="1964943" y="67842"/>
                </a:moveTo>
                <a:lnTo>
                  <a:pt x="1878218" y="121288"/>
                </a:lnTo>
                <a:lnTo>
                  <a:pt x="1876957" y="126387"/>
                </a:lnTo>
                <a:lnTo>
                  <a:pt x="1881371" y="134335"/>
                </a:lnTo>
                <a:lnTo>
                  <a:pt x="1886102" y="135668"/>
                </a:lnTo>
                <a:lnTo>
                  <a:pt x="1982645" y="76165"/>
                </a:lnTo>
                <a:lnTo>
                  <a:pt x="1980549" y="76165"/>
                </a:lnTo>
                <a:lnTo>
                  <a:pt x="1980549" y="75032"/>
                </a:lnTo>
                <a:lnTo>
                  <a:pt x="1976607" y="75032"/>
                </a:lnTo>
                <a:lnTo>
                  <a:pt x="1964943" y="67842"/>
                </a:lnTo>
                <a:close/>
              </a:path>
              <a:path w="1996439" h="135889">
                <a:moveTo>
                  <a:pt x="1951415" y="59502"/>
                </a:moveTo>
                <a:lnTo>
                  <a:pt x="0" y="59502"/>
                </a:lnTo>
                <a:lnTo>
                  <a:pt x="0" y="76165"/>
                </a:lnTo>
                <a:lnTo>
                  <a:pt x="1951442" y="76165"/>
                </a:lnTo>
                <a:lnTo>
                  <a:pt x="1964943" y="67842"/>
                </a:lnTo>
                <a:lnTo>
                  <a:pt x="1951415" y="59502"/>
                </a:lnTo>
                <a:close/>
              </a:path>
              <a:path w="1996439" h="135889">
                <a:moveTo>
                  <a:pt x="1982641" y="59502"/>
                </a:moveTo>
                <a:lnTo>
                  <a:pt x="1980549" y="59502"/>
                </a:lnTo>
                <a:lnTo>
                  <a:pt x="1980549" y="76165"/>
                </a:lnTo>
                <a:lnTo>
                  <a:pt x="1982645" y="76165"/>
                </a:lnTo>
                <a:lnTo>
                  <a:pt x="1996158" y="67834"/>
                </a:lnTo>
                <a:lnTo>
                  <a:pt x="1982641" y="59502"/>
                </a:lnTo>
                <a:close/>
              </a:path>
              <a:path w="1996439" h="135889">
                <a:moveTo>
                  <a:pt x="1976607" y="60652"/>
                </a:moveTo>
                <a:lnTo>
                  <a:pt x="1964943" y="67842"/>
                </a:lnTo>
                <a:lnTo>
                  <a:pt x="1976607" y="75032"/>
                </a:lnTo>
                <a:lnTo>
                  <a:pt x="1976607" y="60652"/>
                </a:lnTo>
                <a:close/>
              </a:path>
              <a:path w="1996439" h="135889">
                <a:moveTo>
                  <a:pt x="1980549" y="60652"/>
                </a:moveTo>
                <a:lnTo>
                  <a:pt x="1976607" y="60652"/>
                </a:lnTo>
                <a:lnTo>
                  <a:pt x="1976607" y="75032"/>
                </a:lnTo>
                <a:lnTo>
                  <a:pt x="1980549" y="75032"/>
                </a:lnTo>
                <a:lnTo>
                  <a:pt x="1980549" y="60652"/>
                </a:lnTo>
                <a:close/>
              </a:path>
              <a:path w="1996439" h="135889">
                <a:moveTo>
                  <a:pt x="1886102" y="0"/>
                </a:moveTo>
                <a:lnTo>
                  <a:pt x="1881371" y="1349"/>
                </a:lnTo>
                <a:lnTo>
                  <a:pt x="1876957" y="9297"/>
                </a:lnTo>
                <a:lnTo>
                  <a:pt x="1878218" y="14396"/>
                </a:lnTo>
                <a:lnTo>
                  <a:pt x="1964943" y="67842"/>
                </a:lnTo>
                <a:lnTo>
                  <a:pt x="1976607" y="60652"/>
                </a:lnTo>
                <a:lnTo>
                  <a:pt x="1980549" y="60652"/>
                </a:lnTo>
                <a:lnTo>
                  <a:pt x="1980549" y="59502"/>
                </a:lnTo>
                <a:lnTo>
                  <a:pt x="1982641" y="59502"/>
                </a:lnTo>
                <a:lnTo>
                  <a:pt x="18861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75175" y="5489600"/>
            <a:ext cx="2023745" cy="135890"/>
          </a:xfrm>
          <a:custGeom>
            <a:avLst/>
            <a:gdLst/>
            <a:ahLst/>
            <a:cxnLst/>
            <a:rect l="l" t="t" r="r" b="b"/>
            <a:pathLst>
              <a:path w="2023745" h="135889">
                <a:moveTo>
                  <a:pt x="1992520" y="67834"/>
                </a:moveTo>
                <a:lnTo>
                  <a:pt x="1905808" y="121288"/>
                </a:lnTo>
                <a:lnTo>
                  <a:pt x="1904546" y="126387"/>
                </a:lnTo>
                <a:lnTo>
                  <a:pt x="1908961" y="134335"/>
                </a:lnTo>
                <a:lnTo>
                  <a:pt x="1913691" y="135668"/>
                </a:lnTo>
                <a:lnTo>
                  <a:pt x="2010234" y="76165"/>
                </a:lnTo>
                <a:lnTo>
                  <a:pt x="2008138" y="76165"/>
                </a:lnTo>
                <a:lnTo>
                  <a:pt x="2008138" y="75032"/>
                </a:lnTo>
                <a:lnTo>
                  <a:pt x="2004197" y="75032"/>
                </a:lnTo>
                <a:lnTo>
                  <a:pt x="1992520" y="67834"/>
                </a:lnTo>
                <a:close/>
              </a:path>
              <a:path w="2023745" h="135889">
                <a:moveTo>
                  <a:pt x="1979005" y="59502"/>
                </a:moveTo>
                <a:lnTo>
                  <a:pt x="0" y="59502"/>
                </a:lnTo>
                <a:lnTo>
                  <a:pt x="0" y="76165"/>
                </a:lnTo>
                <a:lnTo>
                  <a:pt x="1979005" y="76165"/>
                </a:lnTo>
                <a:lnTo>
                  <a:pt x="1992520" y="67834"/>
                </a:lnTo>
                <a:lnTo>
                  <a:pt x="1979005" y="59502"/>
                </a:lnTo>
                <a:close/>
              </a:path>
              <a:path w="2023745" h="135889">
                <a:moveTo>
                  <a:pt x="2010234" y="59502"/>
                </a:moveTo>
                <a:lnTo>
                  <a:pt x="2008138" y="59502"/>
                </a:lnTo>
                <a:lnTo>
                  <a:pt x="2008138" y="76165"/>
                </a:lnTo>
                <a:lnTo>
                  <a:pt x="2010234" y="76165"/>
                </a:lnTo>
                <a:lnTo>
                  <a:pt x="2023748" y="67834"/>
                </a:lnTo>
                <a:lnTo>
                  <a:pt x="2010234" y="59502"/>
                </a:lnTo>
                <a:close/>
              </a:path>
              <a:path w="2023745" h="135889">
                <a:moveTo>
                  <a:pt x="2004197" y="60635"/>
                </a:moveTo>
                <a:lnTo>
                  <a:pt x="1992520" y="67834"/>
                </a:lnTo>
                <a:lnTo>
                  <a:pt x="2004197" y="75032"/>
                </a:lnTo>
                <a:lnTo>
                  <a:pt x="2004197" y="60635"/>
                </a:lnTo>
                <a:close/>
              </a:path>
              <a:path w="2023745" h="135889">
                <a:moveTo>
                  <a:pt x="2008138" y="60635"/>
                </a:moveTo>
                <a:lnTo>
                  <a:pt x="2004197" y="60635"/>
                </a:lnTo>
                <a:lnTo>
                  <a:pt x="2004197" y="75032"/>
                </a:lnTo>
                <a:lnTo>
                  <a:pt x="2008138" y="75032"/>
                </a:lnTo>
                <a:lnTo>
                  <a:pt x="2008138" y="60635"/>
                </a:lnTo>
                <a:close/>
              </a:path>
              <a:path w="2023745" h="135889">
                <a:moveTo>
                  <a:pt x="1913691" y="0"/>
                </a:moveTo>
                <a:lnTo>
                  <a:pt x="1908961" y="1349"/>
                </a:lnTo>
                <a:lnTo>
                  <a:pt x="1904546" y="9297"/>
                </a:lnTo>
                <a:lnTo>
                  <a:pt x="1905808" y="14396"/>
                </a:lnTo>
                <a:lnTo>
                  <a:pt x="1992520" y="67834"/>
                </a:lnTo>
                <a:lnTo>
                  <a:pt x="2004197" y="60635"/>
                </a:lnTo>
                <a:lnTo>
                  <a:pt x="2008138" y="60635"/>
                </a:lnTo>
                <a:lnTo>
                  <a:pt x="2008138" y="59502"/>
                </a:lnTo>
                <a:lnTo>
                  <a:pt x="2010234" y="59502"/>
                </a:lnTo>
                <a:lnTo>
                  <a:pt x="19136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189798" y="4203515"/>
            <a:ext cx="3305810" cy="135890"/>
          </a:xfrm>
          <a:custGeom>
            <a:avLst/>
            <a:gdLst/>
            <a:ahLst/>
            <a:cxnLst/>
            <a:rect l="l" t="t" r="r" b="b"/>
            <a:pathLst>
              <a:path w="3305810" h="135889">
                <a:moveTo>
                  <a:pt x="3260780" y="77059"/>
                </a:moveTo>
                <a:lnTo>
                  <a:pt x="3187229" y="121071"/>
                </a:lnTo>
                <a:lnTo>
                  <a:pt x="3185810" y="126154"/>
                </a:lnTo>
                <a:lnTo>
                  <a:pt x="3188017" y="130169"/>
                </a:lnTo>
                <a:lnTo>
                  <a:pt x="3190067" y="134168"/>
                </a:lnTo>
                <a:lnTo>
                  <a:pt x="3194955" y="135585"/>
                </a:lnTo>
                <a:lnTo>
                  <a:pt x="3292143" y="77482"/>
                </a:lnTo>
                <a:lnTo>
                  <a:pt x="3290190" y="77482"/>
                </a:lnTo>
                <a:lnTo>
                  <a:pt x="3260780" y="77059"/>
                </a:lnTo>
                <a:close/>
              </a:path>
              <a:path w="3305810" h="135889">
                <a:moveTo>
                  <a:pt x="3274438" y="68885"/>
                </a:moveTo>
                <a:lnTo>
                  <a:pt x="3260780" y="77059"/>
                </a:lnTo>
                <a:lnTo>
                  <a:pt x="3290190" y="77482"/>
                </a:lnTo>
                <a:lnTo>
                  <a:pt x="3290201" y="76315"/>
                </a:lnTo>
                <a:lnTo>
                  <a:pt x="3286091" y="76315"/>
                </a:lnTo>
                <a:lnTo>
                  <a:pt x="3274438" y="68885"/>
                </a:lnTo>
                <a:close/>
              </a:path>
              <a:path w="3305810" h="135889">
                <a:moveTo>
                  <a:pt x="3196689" y="0"/>
                </a:moveTo>
                <a:lnTo>
                  <a:pt x="3191801" y="1166"/>
                </a:lnTo>
                <a:lnTo>
                  <a:pt x="3187386" y="9164"/>
                </a:lnTo>
                <a:lnTo>
                  <a:pt x="3188490" y="14163"/>
                </a:lnTo>
                <a:lnTo>
                  <a:pt x="3192274" y="16496"/>
                </a:lnTo>
                <a:lnTo>
                  <a:pt x="3261128" y="60398"/>
                </a:lnTo>
                <a:lnTo>
                  <a:pt x="3290348" y="60819"/>
                </a:lnTo>
                <a:lnTo>
                  <a:pt x="3290190" y="77482"/>
                </a:lnTo>
                <a:lnTo>
                  <a:pt x="3292143" y="77482"/>
                </a:lnTo>
                <a:lnTo>
                  <a:pt x="3305800" y="69317"/>
                </a:lnTo>
                <a:lnTo>
                  <a:pt x="3200473" y="2332"/>
                </a:lnTo>
                <a:lnTo>
                  <a:pt x="3196689" y="0"/>
                </a:lnTo>
                <a:close/>
              </a:path>
              <a:path w="3305810" h="135889">
                <a:moveTo>
                  <a:pt x="315" y="13496"/>
                </a:moveTo>
                <a:lnTo>
                  <a:pt x="0" y="30159"/>
                </a:lnTo>
                <a:lnTo>
                  <a:pt x="3260780" y="77059"/>
                </a:lnTo>
                <a:lnTo>
                  <a:pt x="3274438" y="68885"/>
                </a:lnTo>
                <a:lnTo>
                  <a:pt x="3261128" y="60398"/>
                </a:lnTo>
                <a:lnTo>
                  <a:pt x="315" y="13496"/>
                </a:lnTo>
                <a:close/>
              </a:path>
              <a:path w="3305810" h="135889">
                <a:moveTo>
                  <a:pt x="3286248" y="61818"/>
                </a:moveTo>
                <a:lnTo>
                  <a:pt x="3274438" y="68885"/>
                </a:lnTo>
                <a:lnTo>
                  <a:pt x="3286091" y="76315"/>
                </a:lnTo>
                <a:lnTo>
                  <a:pt x="3286248" y="61818"/>
                </a:lnTo>
                <a:close/>
              </a:path>
              <a:path w="3305810" h="135889">
                <a:moveTo>
                  <a:pt x="3290338" y="61818"/>
                </a:moveTo>
                <a:lnTo>
                  <a:pt x="3286248" y="61818"/>
                </a:lnTo>
                <a:lnTo>
                  <a:pt x="3286091" y="76315"/>
                </a:lnTo>
                <a:lnTo>
                  <a:pt x="3290201" y="76315"/>
                </a:lnTo>
                <a:lnTo>
                  <a:pt x="3290338" y="61818"/>
                </a:lnTo>
                <a:close/>
              </a:path>
              <a:path w="3305810" h="135889">
                <a:moveTo>
                  <a:pt x="3261128" y="60398"/>
                </a:moveTo>
                <a:lnTo>
                  <a:pt x="3274438" y="68885"/>
                </a:lnTo>
                <a:lnTo>
                  <a:pt x="3286248" y="61818"/>
                </a:lnTo>
                <a:lnTo>
                  <a:pt x="3290338" y="61818"/>
                </a:lnTo>
                <a:lnTo>
                  <a:pt x="3290348" y="60819"/>
                </a:lnTo>
                <a:lnTo>
                  <a:pt x="3261128" y="603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014780" y="3027788"/>
            <a:ext cx="3435350" cy="1271905"/>
          </a:xfrm>
          <a:custGeom>
            <a:avLst/>
            <a:gdLst/>
            <a:ahLst/>
            <a:cxnLst/>
            <a:rect l="l" t="t" r="r" b="b"/>
            <a:pathLst>
              <a:path w="3435350" h="1271904">
                <a:moveTo>
                  <a:pt x="3390303" y="1237761"/>
                </a:moveTo>
                <a:lnTo>
                  <a:pt x="3307061" y="1255491"/>
                </a:lnTo>
                <a:lnTo>
                  <a:pt x="3304381" y="1259890"/>
                </a:lnTo>
                <a:lnTo>
                  <a:pt x="3305169" y="1264406"/>
                </a:lnTo>
                <a:lnTo>
                  <a:pt x="3306115" y="1268905"/>
                </a:lnTo>
                <a:lnTo>
                  <a:pt x="3310215" y="1271821"/>
                </a:lnTo>
                <a:lnTo>
                  <a:pt x="3423364" y="1247710"/>
                </a:lnTo>
                <a:lnTo>
                  <a:pt x="3417906" y="1247710"/>
                </a:lnTo>
                <a:lnTo>
                  <a:pt x="3390303" y="1237761"/>
                </a:lnTo>
                <a:close/>
              </a:path>
              <a:path w="3435350" h="1271904">
                <a:moveTo>
                  <a:pt x="3405530" y="1234517"/>
                </a:moveTo>
                <a:lnTo>
                  <a:pt x="3390303" y="1237761"/>
                </a:lnTo>
                <a:lnTo>
                  <a:pt x="3417906" y="1247710"/>
                </a:lnTo>
                <a:lnTo>
                  <a:pt x="3418703" y="1245210"/>
                </a:lnTo>
                <a:lnTo>
                  <a:pt x="3414280" y="1245210"/>
                </a:lnTo>
                <a:lnTo>
                  <a:pt x="3405530" y="1234517"/>
                </a:lnTo>
                <a:close/>
              </a:path>
              <a:path w="3435350" h="1271904">
                <a:moveTo>
                  <a:pt x="3346795" y="1143067"/>
                </a:moveTo>
                <a:lnTo>
                  <a:pt x="3340173" y="1149066"/>
                </a:lnTo>
                <a:lnTo>
                  <a:pt x="3339858" y="1154398"/>
                </a:lnTo>
                <a:lnTo>
                  <a:pt x="3342696" y="1157731"/>
                </a:lnTo>
                <a:lnTo>
                  <a:pt x="3395181" y="1221871"/>
                </a:lnTo>
                <a:lnTo>
                  <a:pt x="3422952" y="1231880"/>
                </a:lnTo>
                <a:lnTo>
                  <a:pt x="3417906" y="1247710"/>
                </a:lnTo>
                <a:lnTo>
                  <a:pt x="3423364" y="1247710"/>
                </a:lnTo>
                <a:lnTo>
                  <a:pt x="3435093" y="1245210"/>
                </a:lnTo>
                <a:lnTo>
                  <a:pt x="3354521" y="1146900"/>
                </a:lnTo>
                <a:lnTo>
                  <a:pt x="3351683" y="1143401"/>
                </a:lnTo>
                <a:lnTo>
                  <a:pt x="3346795" y="1143067"/>
                </a:lnTo>
                <a:close/>
              </a:path>
              <a:path w="3435350" h="1271904">
                <a:moveTo>
                  <a:pt x="3418695" y="1231713"/>
                </a:moveTo>
                <a:lnTo>
                  <a:pt x="3405530" y="1234517"/>
                </a:lnTo>
                <a:lnTo>
                  <a:pt x="3414280" y="1245210"/>
                </a:lnTo>
                <a:lnTo>
                  <a:pt x="3418695" y="1231713"/>
                </a:lnTo>
                <a:close/>
              </a:path>
              <a:path w="3435350" h="1271904">
                <a:moveTo>
                  <a:pt x="3422490" y="1231713"/>
                </a:moveTo>
                <a:lnTo>
                  <a:pt x="3418695" y="1231713"/>
                </a:lnTo>
                <a:lnTo>
                  <a:pt x="3414280" y="1245210"/>
                </a:lnTo>
                <a:lnTo>
                  <a:pt x="3418703" y="1245210"/>
                </a:lnTo>
                <a:lnTo>
                  <a:pt x="3422952" y="1231880"/>
                </a:lnTo>
                <a:lnTo>
                  <a:pt x="3422490" y="1231713"/>
                </a:lnTo>
                <a:close/>
              </a:path>
              <a:path w="3435350" h="1271904">
                <a:moveTo>
                  <a:pt x="5045" y="0"/>
                </a:moveTo>
                <a:lnTo>
                  <a:pt x="0" y="15829"/>
                </a:lnTo>
                <a:lnTo>
                  <a:pt x="3390303" y="1237761"/>
                </a:lnTo>
                <a:lnTo>
                  <a:pt x="3405530" y="1234517"/>
                </a:lnTo>
                <a:lnTo>
                  <a:pt x="3395181" y="1221871"/>
                </a:lnTo>
                <a:lnTo>
                  <a:pt x="5045" y="0"/>
                </a:lnTo>
                <a:close/>
              </a:path>
              <a:path w="3435350" h="1271904">
                <a:moveTo>
                  <a:pt x="3395181" y="1221871"/>
                </a:moveTo>
                <a:lnTo>
                  <a:pt x="3405530" y="1234517"/>
                </a:lnTo>
                <a:lnTo>
                  <a:pt x="3418695" y="1231713"/>
                </a:lnTo>
                <a:lnTo>
                  <a:pt x="3422490" y="1231713"/>
                </a:lnTo>
                <a:lnTo>
                  <a:pt x="3395181" y="12218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060820" y="3229408"/>
            <a:ext cx="3388360" cy="1075690"/>
          </a:xfrm>
          <a:custGeom>
            <a:avLst/>
            <a:gdLst/>
            <a:ahLst/>
            <a:cxnLst/>
            <a:rect l="l" t="t" r="r" b="b"/>
            <a:pathLst>
              <a:path w="3388360" h="1075689">
                <a:moveTo>
                  <a:pt x="3343280" y="1037548"/>
                </a:moveTo>
                <a:lnTo>
                  <a:pt x="3260863" y="1059403"/>
                </a:lnTo>
                <a:lnTo>
                  <a:pt x="3258340" y="1063936"/>
                </a:lnTo>
                <a:lnTo>
                  <a:pt x="3260547" y="1072867"/>
                </a:lnTo>
                <a:lnTo>
                  <a:pt x="3264805" y="1075566"/>
                </a:lnTo>
                <a:lnTo>
                  <a:pt x="3375713" y="1046090"/>
                </a:lnTo>
                <a:lnTo>
                  <a:pt x="3371235" y="1046090"/>
                </a:lnTo>
                <a:lnTo>
                  <a:pt x="3343280" y="1037548"/>
                </a:lnTo>
                <a:close/>
              </a:path>
              <a:path w="3388360" h="1075689">
                <a:moveTo>
                  <a:pt x="3358279" y="1033571"/>
                </a:moveTo>
                <a:lnTo>
                  <a:pt x="3343280" y="1037548"/>
                </a:lnTo>
                <a:lnTo>
                  <a:pt x="3371235" y="1046090"/>
                </a:lnTo>
                <a:lnTo>
                  <a:pt x="3371811" y="1043924"/>
                </a:lnTo>
                <a:lnTo>
                  <a:pt x="3367608" y="1043924"/>
                </a:lnTo>
                <a:lnTo>
                  <a:pt x="3358279" y="1033571"/>
                </a:lnTo>
                <a:close/>
              </a:path>
              <a:path w="3388360" h="1075689">
                <a:moveTo>
                  <a:pt x="3295393" y="945113"/>
                </a:moveTo>
                <a:lnTo>
                  <a:pt x="3289086" y="951445"/>
                </a:lnTo>
                <a:lnTo>
                  <a:pt x="3288929" y="956777"/>
                </a:lnTo>
                <a:lnTo>
                  <a:pt x="3292082" y="960110"/>
                </a:lnTo>
                <a:lnTo>
                  <a:pt x="3347415" y="1021514"/>
                </a:lnTo>
                <a:lnTo>
                  <a:pt x="3375492" y="1030094"/>
                </a:lnTo>
                <a:lnTo>
                  <a:pt x="3371235" y="1046090"/>
                </a:lnTo>
                <a:lnTo>
                  <a:pt x="3375713" y="1046090"/>
                </a:lnTo>
                <a:lnTo>
                  <a:pt x="3388264" y="1042757"/>
                </a:lnTo>
                <a:lnTo>
                  <a:pt x="3300439" y="945280"/>
                </a:lnTo>
                <a:lnTo>
                  <a:pt x="3295393" y="945113"/>
                </a:lnTo>
                <a:close/>
              </a:path>
              <a:path w="3388360" h="1075689">
                <a:moveTo>
                  <a:pt x="3371392" y="1030094"/>
                </a:moveTo>
                <a:lnTo>
                  <a:pt x="3358279" y="1033571"/>
                </a:lnTo>
                <a:lnTo>
                  <a:pt x="3367608" y="1043924"/>
                </a:lnTo>
                <a:lnTo>
                  <a:pt x="3371392" y="1030094"/>
                </a:lnTo>
                <a:close/>
              </a:path>
              <a:path w="3388360" h="1075689">
                <a:moveTo>
                  <a:pt x="3375492" y="1030094"/>
                </a:moveTo>
                <a:lnTo>
                  <a:pt x="3371392" y="1030094"/>
                </a:lnTo>
                <a:lnTo>
                  <a:pt x="3367608" y="1043924"/>
                </a:lnTo>
                <a:lnTo>
                  <a:pt x="3371811" y="1043924"/>
                </a:lnTo>
                <a:lnTo>
                  <a:pt x="3375492" y="1030094"/>
                </a:lnTo>
                <a:close/>
              </a:path>
              <a:path w="3388360" h="1075689">
                <a:moveTo>
                  <a:pt x="4414" y="0"/>
                </a:moveTo>
                <a:lnTo>
                  <a:pt x="0" y="15996"/>
                </a:lnTo>
                <a:lnTo>
                  <a:pt x="3343280" y="1037548"/>
                </a:lnTo>
                <a:lnTo>
                  <a:pt x="3358279" y="1033571"/>
                </a:lnTo>
                <a:lnTo>
                  <a:pt x="3347415" y="1021514"/>
                </a:lnTo>
                <a:lnTo>
                  <a:pt x="4414" y="0"/>
                </a:lnTo>
                <a:close/>
              </a:path>
              <a:path w="3388360" h="1075689">
                <a:moveTo>
                  <a:pt x="3347415" y="1021514"/>
                </a:moveTo>
                <a:lnTo>
                  <a:pt x="3358279" y="1033571"/>
                </a:lnTo>
                <a:lnTo>
                  <a:pt x="3371392" y="1030094"/>
                </a:lnTo>
                <a:lnTo>
                  <a:pt x="3375492" y="1030094"/>
                </a:lnTo>
                <a:lnTo>
                  <a:pt x="3347415" y="10215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161101" y="3679804"/>
            <a:ext cx="3333115" cy="640715"/>
          </a:xfrm>
          <a:custGeom>
            <a:avLst/>
            <a:gdLst/>
            <a:ahLst/>
            <a:cxnLst/>
            <a:rect l="l" t="t" r="r" b="b"/>
            <a:pathLst>
              <a:path w="3333115" h="640714">
                <a:moveTo>
                  <a:pt x="3287240" y="592783"/>
                </a:moveTo>
                <a:lnTo>
                  <a:pt x="3212299" y="622938"/>
                </a:lnTo>
                <a:lnTo>
                  <a:pt x="3208357" y="624588"/>
                </a:lnTo>
                <a:lnTo>
                  <a:pt x="3206307" y="629403"/>
                </a:lnTo>
                <a:lnTo>
                  <a:pt x="3207726" y="633702"/>
                </a:lnTo>
                <a:lnTo>
                  <a:pt x="3209303" y="638001"/>
                </a:lnTo>
                <a:lnTo>
                  <a:pt x="3213876" y="640151"/>
                </a:lnTo>
                <a:lnTo>
                  <a:pt x="3318862" y="597861"/>
                </a:lnTo>
                <a:lnTo>
                  <a:pt x="3316206" y="597861"/>
                </a:lnTo>
                <a:lnTo>
                  <a:pt x="3287240" y="592783"/>
                </a:lnTo>
                <a:close/>
              </a:path>
              <a:path w="3333115" h="640714">
                <a:moveTo>
                  <a:pt x="3301979" y="586852"/>
                </a:moveTo>
                <a:lnTo>
                  <a:pt x="3287240" y="592783"/>
                </a:lnTo>
                <a:lnTo>
                  <a:pt x="3316206" y="597861"/>
                </a:lnTo>
                <a:lnTo>
                  <a:pt x="3316504" y="596028"/>
                </a:lnTo>
                <a:lnTo>
                  <a:pt x="3312422" y="596028"/>
                </a:lnTo>
                <a:lnTo>
                  <a:pt x="3301979" y="586852"/>
                </a:lnTo>
                <a:close/>
              </a:path>
              <a:path w="3333115" h="640714">
                <a:moveTo>
                  <a:pt x="3234846" y="506382"/>
                </a:moveTo>
                <a:lnTo>
                  <a:pt x="3229959" y="506882"/>
                </a:lnTo>
                <a:lnTo>
                  <a:pt x="3227120" y="510381"/>
                </a:lnTo>
                <a:lnTo>
                  <a:pt x="3224440" y="513880"/>
                </a:lnTo>
                <a:lnTo>
                  <a:pt x="3224913" y="519212"/>
                </a:lnTo>
                <a:lnTo>
                  <a:pt x="3228224" y="522045"/>
                </a:lnTo>
                <a:lnTo>
                  <a:pt x="3289964" y="576294"/>
                </a:lnTo>
                <a:lnTo>
                  <a:pt x="3318887" y="581364"/>
                </a:lnTo>
                <a:lnTo>
                  <a:pt x="3316206" y="597861"/>
                </a:lnTo>
                <a:lnTo>
                  <a:pt x="3318862" y="597861"/>
                </a:lnTo>
                <a:lnTo>
                  <a:pt x="3332920" y="592195"/>
                </a:lnTo>
                <a:lnTo>
                  <a:pt x="3238315" y="509215"/>
                </a:lnTo>
                <a:lnTo>
                  <a:pt x="3234846" y="506382"/>
                </a:lnTo>
                <a:close/>
              </a:path>
              <a:path w="3333115" h="640714">
                <a:moveTo>
                  <a:pt x="3314787" y="581698"/>
                </a:moveTo>
                <a:lnTo>
                  <a:pt x="3301979" y="586852"/>
                </a:lnTo>
                <a:lnTo>
                  <a:pt x="3312422" y="596028"/>
                </a:lnTo>
                <a:lnTo>
                  <a:pt x="3314787" y="581698"/>
                </a:lnTo>
                <a:close/>
              </a:path>
              <a:path w="3333115" h="640714">
                <a:moveTo>
                  <a:pt x="3318833" y="581698"/>
                </a:moveTo>
                <a:lnTo>
                  <a:pt x="3314787" y="581698"/>
                </a:lnTo>
                <a:lnTo>
                  <a:pt x="3312422" y="596028"/>
                </a:lnTo>
                <a:lnTo>
                  <a:pt x="3316504" y="596028"/>
                </a:lnTo>
                <a:lnTo>
                  <a:pt x="3318833" y="581698"/>
                </a:lnTo>
                <a:close/>
              </a:path>
              <a:path w="3333115" h="640714">
                <a:moveTo>
                  <a:pt x="2522" y="0"/>
                </a:moveTo>
                <a:lnTo>
                  <a:pt x="0" y="16496"/>
                </a:lnTo>
                <a:lnTo>
                  <a:pt x="3287240" y="592783"/>
                </a:lnTo>
                <a:lnTo>
                  <a:pt x="3301979" y="586852"/>
                </a:lnTo>
                <a:lnTo>
                  <a:pt x="3289964" y="576294"/>
                </a:lnTo>
                <a:lnTo>
                  <a:pt x="2522" y="0"/>
                </a:lnTo>
                <a:close/>
              </a:path>
              <a:path w="3333115" h="640714">
                <a:moveTo>
                  <a:pt x="3289964" y="576294"/>
                </a:moveTo>
                <a:lnTo>
                  <a:pt x="3301979" y="586852"/>
                </a:lnTo>
                <a:lnTo>
                  <a:pt x="3314787" y="581698"/>
                </a:lnTo>
                <a:lnTo>
                  <a:pt x="3318833" y="581698"/>
                </a:lnTo>
                <a:lnTo>
                  <a:pt x="3318887" y="581364"/>
                </a:lnTo>
                <a:lnTo>
                  <a:pt x="3289964" y="5762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143126" y="3795610"/>
            <a:ext cx="3352165" cy="529590"/>
          </a:xfrm>
          <a:custGeom>
            <a:avLst/>
            <a:gdLst/>
            <a:ahLst/>
            <a:cxnLst/>
            <a:rect l="l" t="t" r="r" b="b"/>
            <a:pathLst>
              <a:path w="3352165" h="529589">
                <a:moveTo>
                  <a:pt x="3306228" y="479342"/>
                </a:moveTo>
                <a:lnTo>
                  <a:pt x="3228066" y="513897"/>
                </a:lnTo>
                <a:lnTo>
                  <a:pt x="3226174" y="518779"/>
                </a:lnTo>
                <a:lnTo>
                  <a:pt x="3229643" y="527260"/>
                </a:lnTo>
                <a:lnTo>
                  <a:pt x="3234216" y="529260"/>
                </a:lnTo>
                <a:lnTo>
                  <a:pt x="3337761" y="483387"/>
                </a:lnTo>
                <a:lnTo>
                  <a:pt x="3335127" y="483387"/>
                </a:lnTo>
                <a:lnTo>
                  <a:pt x="3306228" y="479342"/>
                </a:lnTo>
                <a:close/>
              </a:path>
              <a:path w="3352165" h="529589">
                <a:moveTo>
                  <a:pt x="3320656" y="472957"/>
                </a:moveTo>
                <a:lnTo>
                  <a:pt x="3306228" y="479342"/>
                </a:lnTo>
                <a:lnTo>
                  <a:pt x="3335127" y="483387"/>
                </a:lnTo>
                <a:lnTo>
                  <a:pt x="3335350" y="481721"/>
                </a:lnTo>
                <a:lnTo>
                  <a:pt x="3331343" y="481721"/>
                </a:lnTo>
                <a:lnTo>
                  <a:pt x="3320656" y="472957"/>
                </a:lnTo>
                <a:close/>
              </a:path>
              <a:path w="3352165" h="529589">
                <a:moveTo>
                  <a:pt x="3251087" y="394741"/>
                </a:moveTo>
                <a:lnTo>
                  <a:pt x="3246041" y="395408"/>
                </a:lnTo>
                <a:lnTo>
                  <a:pt x="3243519" y="399073"/>
                </a:lnTo>
                <a:lnTo>
                  <a:pt x="3240838" y="402739"/>
                </a:lnTo>
                <a:lnTo>
                  <a:pt x="3241469" y="407905"/>
                </a:lnTo>
                <a:lnTo>
                  <a:pt x="3244780" y="410737"/>
                </a:lnTo>
                <a:lnTo>
                  <a:pt x="3308302" y="462827"/>
                </a:lnTo>
                <a:lnTo>
                  <a:pt x="3337335" y="466891"/>
                </a:lnTo>
                <a:lnTo>
                  <a:pt x="3335127" y="483387"/>
                </a:lnTo>
                <a:lnTo>
                  <a:pt x="3337761" y="483387"/>
                </a:lnTo>
                <a:lnTo>
                  <a:pt x="3351683" y="477222"/>
                </a:lnTo>
                <a:lnTo>
                  <a:pt x="3251087" y="394741"/>
                </a:lnTo>
                <a:close/>
              </a:path>
              <a:path w="3352165" h="529589">
                <a:moveTo>
                  <a:pt x="3333235" y="467391"/>
                </a:moveTo>
                <a:lnTo>
                  <a:pt x="3320656" y="472957"/>
                </a:lnTo>
                <a:lnTo>
                  <a:pt x="3331343" y="481721"/>
                </a:lnTo>
                <a:lnTo>
                  <a:pt x="3333235" y="467391"/>
                </a:lnTo>
                <a:close/>
              </a:path>
              <a:path w="3352165" h="529589">
                <a:moveTo>
                  <a:pt x="3337268" y="467391"/>
                </a:moveTo>
                <a:lnTo>
                  <a:pt x="3333235" y="467391"/>
                </a:lnTo>
                <a:lnTo>
                  <a:pt x="3331343" y="481721"/>
                </a:lnTo>
                <a:lnTo>
                  <a:pt x="3335350" y="481721"/>
                </a:lnTo>
                <a:lnTo>
                  <a:pt x="3337268" y="467391"/>
                </a:lnTo>
                <a:close/>
              </a:path>
              <a:path w="3352165" h="529589">
                <a:moveTo>
                  <a:pt x="2207" y="0"/>
                </a:moveTo>
                <a:lnTo>
                  <a:pt x="0" y="16496"/>
                </a:lnTo>
                <a:lnTo>
                  <a:pt x="3306228" y="479342"/>
                </a:lnTo>
                <a:lnTo>
                  <a:pt x="3320656" y="472957"/>
                </a:lnTo>
                <a:lnTo>
                  <a:pt x="3308302" y="462827"/>
                </a:lnTo>
                <a:lnTo>
                  <a:pt x="2207" y="0"/>
                </a:lnTo>
                <a:close/>
              </a:path>
              <a:path w="3352165" h="529589">
                <a:moveTo>
                  <a:pt x="3308302" y="462827"/>
                </a:moveTo>
                <a:lnTo>
                  <a:pt x="3320656" y="472957"/>
                </a:lnTo>
                <a:lnTo>
                  <a:pt x="3333235" y="467391"/>
                </a:lnTo>
                <a:lnTo>
                  <a:pt x="3337268" y="467391"/>
                </a:lnTo>
                <a:lnTo>
                  <a:pt x="3337335" y="466891"/>
                </a:lnTo>
                <a:lnTo>
                  <a:pt x="3308302" y="4628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161574" y="4209847"/>
            <a:ext cx="3286760" cy="446405"/>
          </a:xfrm>
          <a:custGeom>
            <a:avLst/>
            <a:gdLst/>
            <a:ahLst/>
            <a:cxnLst/>
            <a:rect l="l" t="t" r="r" b="b"/>
            <a:pathLst>
              <a:path w="3286760" h="446404">
                <a:moveTo>
                  <a:pt x="3241130" y="51560"/>
                </a:moveTo>
                <a:lnTo>
                  <a:pt x="0" y="429633"/>
                </a:lnTo>
                <a:lnTo>
                  <a:pt x="1576" y="446196"/>
                </a:lnTo>
                <a:lnTo>
                  <a:pt x="3243073" y="68198"/>
                </a:lnTo>
                <a:lnTo>
                  <a:pt x="3255629" y="58365"/>
                </a:lnTo>
                <a:lnTo>
                  <a:pt x="3241130" y="51560"/>
                </a:lnTo>
                <a:close/>
              </a:path>
              <a:path w="3286760" h="446404">
                <a:moveTo>
                  <a:pt x="3272890" y="48155"/>
                </a:moveTo>
                <a:lnTo>
                  <a:pt x="3270323" y="48155"/>
                </a:lnTo>
                <a:lnTo>
                  <a:pt x="3272058" y="64818"/>
                </a:lnTo>
                <a:lnTo>
                  <a:pt x="3243073" y="68198"/>
                </a:lnTo>
                <a:lnTo>
                  <a:pt x="3175088" y="121471"/>
                </a:lnTo>
                <a:lnTo>
                  <a:pt x="3174299" y="126687"/>
                </a:lnTo>
                <a:lnTo>
                  <a:pt x="3176822" y="130369"/>
                </a:lnTo>
                <a:lnTo>
                  <a:pt x="3179503" y="134068"/>
                </a:lnTo>
                <a:lnTo>
                  <a:pt x="3184391" y="134852"/>
                </a:lnTo>
                <a:lnTo>
                  <a:pt x="3286721" y="54653"/>
                </a:lnTo>
                <a:lnTo>
                  <a:pt x="3272890" y="48155"/>
                </a:lnTo>
                <a:close/>
              </a:path>
              <a:path w="3286760" h="446404">
                <a:moveTo>
                  <a:pt x="3255629" y="58365"/>
                </a:moveTo>
                <a:lnTo>
                  <a:pt x="3243073" y="68198"/>
                </a:lnTo>
                <a:lnTo>
                  <a:pt x="3272058" y="64818"/>
                </a:lnTo>
                <a:lnTo>
                  <a:pt x="3271988" y="64151"/>
                </a:lnTo>
                <a:lnTo>
                  <a:pt x="3267958" y="64151"/>
                </a:lnTo>
                <a:lnTo>
                  <a:pt x="3255629" y="58365"/>
                </a:lnTo>
                <a:close/>
              </a:path>
              <a:path w="3286760" h="446404">
                <a:moveTo>
                  <a:pt x="3266539" y="49821"/>
                </a:moveTo>
                <a:lnTo>
                  <a:pt x="3255629" y="58365"/>
                </a:lnTo>
                <a:lnTo>
                  <a:pt x="3267958" y="64151"/>
                </a:lnTo>
                <a:lnTo>
                  <a:pt x="3266539" y="49821"/>
                </a:lnTo>
                <a:close/>
              </a:path>
              <a:path w="3286760" h="446404">
                <a:moveTo>
                  <a:pt x="3270497" y="49821"/>
                </a:moveTo>
                <a:lnTo>
                  <a:pt x="3266539" y="49821"/>
                </a:lnTo>
                <a:lnTo>
                  <a:pt x="3267958" y="64151"/>
                </a:lnTo>
                <a:lnTo>
                  <a:pt x="3271988" y="64151"/>
                </a:lnTo>
                <a:lnTo>
                  <a:pt x="3270497" y="49821"/>
                </a:lnTo>
                <a:close/>
              </a:path>
              <a:path w="3286760" h="446404">
                <a:moveTo>
                  <a:pt x="3270323" y="48155"/>
                </a:moveTo>
                <a:lnTo>
                  <a:pt x="3241130" y="51560"/>
                </a:lnTo>
                <a:lnTo>
                  <a:pt x="3255629" y="58365"/>
                </a:lnTo>
                <a:lnTo>
                  <a:pt x="3266539" y="49821"/>
                </a:lnTo>
                <a:lnTo>
                  <a:pt x="3270497" y="49821"/>
                </a:lnTo>
                <a:lnTo>
                  <a:pt x="3270323" y="48155"/>
                </a:lnTo>
                <a:close/>
              </a:path>
              <a:path w="3286760" h="446404">
                <a:moveTo>
                  <a:pt x="3170358" y="0"/>
                </a:moveTo>
                <a:lnTo>
                  <a:pt x="3165627" y="1832"/>
                </a:lnTo>
                <a:lnTo>
                  <a:pt x="3163893" y="6165"/>
                </a:lnTo>
                <a:lnTo>
                  <a:pt x="3162159" y="10330"/>
                </a:lnTo>
                <a:lnTo>
                  <a:pt x="3163893" y="15163"/>
                </a:lnTo>
                <a:lnTo>
                  <a:pt x="3167835" y="17162"/>
                </a:lnTo>
                <a:lnTo>
                  <a:pt x="3241130" y="51560"/>
                </a:lnTo>
                <a:lnTo>
                  <a:pt x="3270323" y="48155"/>
                </a:lnTo>
                <a:lnTo>
                  <a:pt x="3272890" y="48155"/>
                </a:lnTo>
                <a:lnTo>
                  <a:pt x="31703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142969" y="4223844"/>
            <a:ext cx="3306445" cy="605155"/>
          </a:xfrm>
          <a:custGeom>
            <a:avLst/>
            <a:gdLst/>
            <a:ahLst/>
            <a:cxnLst/>
            <a:rect l="l" t="t" r="r" b="b"/>
            <a:pathLst>
              <a:path w="3306445" h="605154">
                <a:moveTo>
                  <a:pt x="3260687" y="48105"/>
                </a:moveTo>
                <a:lnTo>
                  <a:pt x="0" y="588146"/>
                </a:lnTo>
                <a:lnTo>
                  <a:pt x="2522" y="604609"/>
                </a:lnTo>
                <a:lnTo>
                  <a:pt x="3263218" y="64540"/>
                </a:lnTo>
                <a:lnTo>
                  <a:pt x="3275311" y="54148"/>
                </a:lnTo>
                <a:lnTo>
                  <a:pt x="3260687" y="48105"/>
                </a:lnTo>
                <a:close/>
              </a:path>
              <a:path w="3306445" h="605154">
                <a:moveTo>
                  <a:pt x="3292392" y="43323"/>
                </a:moveTo>
                <a:lnTo>
                  <a:pt x="3289559" y="43323"/>
                </a:lnTo>
                <a:lnTo>
                  <a:pt x="3291925" y="59786"/>
                </a:lnTo>
                <a:lnTo>
                  <a:pt x="3263218" y="64540"/>
                </a:lnTo>
                <a:lnTo>
                  <a:pt x="3200789" y="118189"/>
                </a:lnTo>
                <a:lnTo>
                  <a:pt x="3197478" y="121105"/>
                </a:lnTo>
                <a:lnTo>
                  <a:pt x="3196847" y="126353"/>
                </a:lnTo>
                <a:lnTo>
                  <a:pt x="3199685" y="129919"/>
                </a:lnTo>
                <a:lnTo>
                  <a:pt x="3202366" y="133485"/>
                </a:lnTo>
                <a:lnTo>
                  <a:pt x="3207411" y="134018"/>
                </a:lnTo>
                <a:lnTo>
                  <a:pt x="3210722" y="131119"/>
                </a:lnTo>
                <a:lnTo>
                  <a:pt x="3306115" y="48988"/>
                </a:lnTo>
                <a:lnTo>
                  <a:pt x="3292392" y="43323"/>
                </a:lnTo>
                <a:close/>
              </a:path>
              <a:path w="3306445" h="605154">
                <a:moveTo>
                  <a:pt x="3275311" y="54148"/>
                </a:moveTo>
                <a:lnTo>
                  <a:pt x="3263218" y="64540"/>
                </a:lnTo>
                <a:lnTo>
                  <a:pt x="3291925" y="59786"/>
                </a:lnTo>
                <a:lnTo>
                  <a:pt x="3291858" y="59319"/>
                </a:lnTo>
                <a:lnTo>
                  <a:pt x="3287825" y="59319"/>
                </a:lnTo>
                <a:lnTo>
                  <a:pt x="3275311" y="54148"/>
                </a:lnTo>
                <a:close/>
              </a:path>
              <a:path w="3306445" h="605154">
                <a:moveTo>
                  <a:pt x="3285775" y="45156"/>
                </a:moveTo>
                <a:lnTo>
                  <a:pt x="3275311" y="54148"/>
                </a:lnTo>
                <a:lnTo>
                  <a:pt x="3287825" y="59319"/>
                </a:lnTo>
                <a:lnTo>
                  <a:pt x="3285775" y="45156"/>
                </a:lnTo>
                <a:close/>
              </a:path>
              <a:path w="3306445" h="605154">
                <a:moveTo>
                  <a:pt x="3289823" y="45156"/>
                </a:moveTo>
                <a:lnTo>
                  <a:pt x="3285775" y="45156"/>
                </a:lnTo>
                <a:lnTo>
                  <a:pt x="3287825" y="59319"/>
                </a:lnTo>
                <a:lnTo>
                  <a:pt x="3291858" y="59319"/>
                </a:lnTo>
                <a:lnTo>
                  <a:pt x="3289823" y="45156"/>
                </a:lnTo>
                <a:close/>
              </a:path>
              <a:path w="3306445" h="605154">
                <a:moveTo>
                  <a:pt x="3289559" y="43323"/>
                </a:moveTo>
                <a:lnTo>
                  <a:pt x="3260687" y="48105"/>
                </a:lnTo>
                <a:lnTo>
                  <a:pt x="3275311" y="54148"/>
                </a:lnTo>
                <a:lnTo>
                  <a:pt x="3285775" y="45156"/>
                </a:lnTo>
                <a:lnTo>
                  <a:pt x="3289823" y="45156"/>
                </a:lnTo>
                <a:lnTo>
                  <a:pt x="3289559" y="43323"/>
                </a:lnTo>
                <a:close/>
              </a:path>
              <a:path w="3306445" h="605154">
                <a:moveTo>
                  <a:pt x="3187544" y="0"/>
                </a:moveTo>
                <a:lnTo>
                  <a:pt x="3182972" y="2166"/>
                </a:lnTo>
                <a:lnTo>
                  <a:pt x="3181395" y="6331"/>
                </a:lnTo>
                <a:lnTo>
                  <a:pt x="3179818" y="10664"/>
                </a:lnTo>
                <a:lnTo>
                  <a:pt x="3181710" y="15496"/>
                </a:lnTo>
                <a:lnTo>
                  <a:pt x="3260687" y="48105"/>
                </a:lnTo>
                <a:lnTo>
                  <a:pt x="3289559" y="43323"/>
                </a:lnTo>
                <a:lnTo>
                  <a:pt x="3292392" y="43323"/>
                </a:lnTo>
                <a:lnTo>
                  <a:pt x="31875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015095" y="4240840"/>
            <a:ext cx="3388360" cy="1077595"/>
          </a:xfrm>
          <a:custGeom>
            <a:avLst/>
            <a:gdLst/>
            <a:ahLst/>
            <a:cxnLst/>
            <a:rect l="l" t="t" r="r" b="b"/>
            <a:pathLst>
              <a:path w="3388360" h="1077595">
                <a:moveTo>
                  <a:pt x="3343190" y="38028"/>
                </a:moveTo>
                <a:lnTo>
                  <a:pt x="0" y="1061270"/>
                </a:lnTo>
                <a:lnTo>
                  <a:pt x="4414" y="1077266"/>
                </a:lnTo>
                <a:lnTo>
                  <a:pt x="3347498" y="53991"/>
                </a:lnTo>
                <a:lnTo>
                  <a:pt x="3358272" y="42027"/>
                </a:lnTo>
                <a:lnTo>
                  <a:pt x="3343190" y="38028"/>
                </a:lnTo>
                <a:close/>
              </a:path>
              <a:path w="3388360" h="1077595">
                <a:moveTo>
                  <a:pt x="3375699" y="29493"/>
                </a:moveTo>
                <a:lnTo>
                  <a:pt x="3371077" y="29493"/>
                </a:lnTo>
                <a:lnTo>
                  <a:pt x="3375492" y="45422"/>
                </a:lnTo>
                <a:lnTo>
                  <a:pt x="3347498" y="53991"/>
                </a:lnTo>
                <a:lnTo>
                  <a:pt x="3289086" y="118855"/>
                </a:lnTo>
                <a:lnTo>
                  <a:pt x="3289086" y="124121"/>
                </a:lnTo>
                <a:lnTo>
                  <a:pt x="3295393" y="130469"/>
                </a:lnTo>
                <a:lnTo>
                  <a:pt x="3300439" y="130336"/>
                </a:lnTo>
                <a:lnTo>
                  <a:pt x="3388264" y="32825"/>
                </a:lnTo>
                <a:lnTo>
                  <a:pt x="3375699" y="29493"/>
                </a:lnTo>
                <a:close/>
              </a:path>
              <a:path w="3388360" h="1077595">
                <a:moveTo>
                  <a:pt x="3358272" y="42027"/>
                </a:moveTo>
                <a:lnTo>
                  <a:pt x="3347498" y="53991"/>
                </a:lnTo>
                <a:lnTo>
                  <a:pt x="3375220" y="45506"/>
                </a:lnTo>
                <a:lnTo>
                  <a:pt x="3371392" y="45506"/>
                </a:lnTo>
                <a:lnTo>
                  <a:pt x="3358272" y="42027"/>
                </a:lnTo>
                <a:close/>
              </a:path>
              <a:path w="3388360" h="1077595">
                <a:moveTo>
                  <a:pt x="3367608" y="31659"/>
                </a:moveTo>
                <a:lnTo>
                  <a:pt x="3358272" y="42027"/>
                </a:lnTo>
                <a:lnTo>
                  <a:pt x="3371392" y="45506"/>
                </a:lnTo>
                <a:lnTo>
                  <a:pt x="3367608" y="31659"/>
                </a:lnTo>
                <a:close/>
              </a:path>
              <a:path w="3388360" h="1077595">
                <a:moveTo>
                  <a:pt x="3371677" y="31659"/>
                </a:moveTo>
                <a:lnTo>
                  <a:pt x="3367608" y="31659"/>
                </a:lnTo>
                <a:lnTo>
                  <a:pt x="3371392" y="45506"/>
                </a:lnTo>
                <a:lnTo>
                  <a:pt x="3375220" y="45506"/>
                </a:lnTo>
                <a:lnTo>
                  <a:pt x="3375492" y="45422"/>
                </a:lnTo>
                <a:lnTo>
                  <a:pt x="3371677" y="31659"/>
                </a:lnTo>
                <a:close/>
              </a:path>
              <a:path w="3388360" h="1077595">
                <a:moveTo>
                  <a:pt x="3371077" y="29493"/>
                </a:moveTo>
                <a:lnTo>
                  <a:pt x="3343190" y="38028"/>
                </a:lnTo>
                <a:lnTo>
                  <a:pt x="3358272" y="42027"/>
                </a:lnTo>
                <a:lnTo>
                  <a:pt x="3367608" y="31659"/>
                </a:lnTo>
                <a:lnTo>
                  <a:pt x="3371677" y="31659"/>
                </a:lnTo>
                <a:lnTo>
                  <a:pt x="3371077" y="29493"/>
                </a:lnTo>
                <a:close/>
              </a:path>
              <a:path w="3388360" h="1077595">
                <a:moveTo>
                  <a:pt x="3264805" y="0"/>
                </a:moveTo>
                <a:lnTo>
                  <a:pt x="3260390" y="2666"/>
                </a:lnTo>
                <a:lnTo>
                  <a:pt x="3259444" y="7165"/>
                </a:lnTo>
                <a:lnTo>
                  <a:pt x="3258340" y="11663"/>
                </a:lnTo>
                <a:lnTo>
                  <a:pt x="3260863" y="16162"/>
                </a:lnTo>
                <a:lnTo>
                  <a:pt x="3343190" y="38028"/>
                </a:lnTo>
                <a:lnTo>
                  <a:pt x="3371077" y="29493"/>
                </a:lnTo>
                <a:lnTo>
                  <a:pt x="3375699" y="29493"/>
                </a:lnTo>
                <a:lnTo>
                  <a:pt x="3268904" y="1166"/>
                </a:lnTo>
                <a:lnTo>
                  <a:pt x="32648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983875" y="4200683"/>
            <a:ext cx="3480435" cy="1347470"/>
          </a:xfrm>
          <a:custGeom>
            <a:avLst/>
            <a:gdLst/>
            <a:ahLst/>
            <a:cxnLst/>
            <a:rect l="l" t="t" r="r" b="b"/>
            <a:pathLst>
              <a:path w="3480435" h="1347470">
                <a:moveTo>
                  <a:pt x="3435218" y="32772"/>
                </a:moveTo>
                <a:lnTo>
                  <a:pt x="0" y="1331524"/>
                </a:lnTo>
                <a:lnTo>
                  <a:pt x="5360" y="1347220"/>
                </a:lnTo>
                <a:lnTo>
                  <a:pt x="3440776" y="48361"/>
                </a:lnTo>
                <a:lnTo>
                  <a:pt x="3450750" y="35847"/>
                </a:lnTo>
                <a:lnTo>
                  <a:pt x="3435218" y="32772"/>
                </a:lnTo>
                <a:close/>
              </a:path>
              <a:path w="3480435" h="1347470">
                <a:moveTo>
                  <a:pt x="3468345" y="22328"/>
                </a:moveTo>
                <a:lnTo>
                  <a:pt x="3462844" y="22328"/>
                </a:lnTo>
                <a:lnTo>
                  <a:pt x="3468204" y="37991"/>
                </a:lnTo>
                <a:lnTo>
                  <a:pt x="3440776" y="48361"/>
                </a:lnTo>
                <a:lnTo>
                  <a:pt x="3388894" y="113456"/>
                </a:lnTo>
                <a:lnTo>
                  <a:pt x="3386214" y="116972"/>
                </a:lnTo>
                <a:lnTo>
                  <a:pt x="3386529" y="122238"/>
                </a:lnTo>
                <a:lnTo>
                  <a:pt x="3389998" y="125204"/>
                </a:lnTo>
                <a:lnTo>
                  <a:pt x="3393309" y="128153"/>
                </a:lnTo>
                <a:lnTo>
                  <a:pt x="3398197" y="127703"/>
                </a:lnTo>
                <a:lnTo>
                  <a:pt x="3401035" y="124187"/>
                </a:lnTo>
                <a:lnTo>
                  <a:pt x="3480188" y="24660"/>
                </a:lnTo>
                <a:lnTo>
                  <a:pt x="3468345" y="22328"/>
                </a:lnTo>
                <a:close/>
              </a:path>
              <a:path w="3480435" h="1347470">
                <a:moveTo>
                  <a:pt x="3450750" y="35847"/>
                </a:moveTo>
                <a:lnTo>
                  <a:pt x="3440776" y="48361"/>
                </a:lnTo>
                <a:lnTo>
                  <a:pt x="3466882" y="38491"/>
                </a:lnTo>
                <a:lnTo>
                  <a:pt x="3464105" y="38491"/>
                </a:lnTo>
                <a:lnTo>
                  <a:pt x="3450750" y="35847"/>
                </a:lnTo>
                <a:close/>
              </a:path>
              <a:path w="3480435" h="1347470">
                <a:moveTo>
                  <a:pt x="3459532" y="24827"/>
                </a:moveTo>
                <a:lnTo>
                  <a:pt x="3450750" y="35847"/>
                </a:lnTo>
                <a:lnTo>
                  <a:pt x="3464105" y="38491"/>
                </a:lnTo>
                <a:lnTo>
                  <a:pt x="3459532" y="24827"/>
                </a:lnTo>
                <a:close/>
              </a:path>
              <a:path w="3480435" h="1347470">
                <a:moveTo>
                  <a:pt x="3463699" y="24827"/>
                </a:moveTo>
                <a:lnTo>
                  <a:pt x="3459532" y="24827"/>
                </a:lnTo>
                <a:lnTo>
                  <a:pt x="3464105" y="38491"/>
                </a:lnTo>
                <a:lnTo>
                  <a:pt x="3466882" y="38491"/>
                </a:lnTo>
                <a:lnTo>
                  <a:pt x="3468204" y="37991"/>
                </a:lnTo>
                <a:lnTo>
                  <a:pt x="3463699" y="24827"/>
                </a:lnTo>
                <a:close/>
              </a:path>
              <a:path w="3480435" h="1347470">
                <a:moveTo>
                  <a:pt x="3462844" y="22328"/>
                </a:moveTo>
                <a:lnTo>
                  <a:pt x="3435218" y="32772"/>
                </a:lnTo>
                <a:lnTo>
                  <a:pt x="3450750" y="35847"/>
                </a:lnTo>
                <a:lnTo>
                  <a:pt x="3459532" y="24827"/>
                </a:lnTo>
                <a:lnTo>
                  <a:pt x="3463699" y="24827"/>
                </a:lnTo>
                <a:lnTo>
                  <a:pt x="3462844" y="22328"/>
                </a:lnTo>
                <a:close/>
              </a:path>
              <a:path w="3480435" h="1347470">
                <a:moveTo>
                  <a:pt x="3354994" y="0"/>
                </a:moveTo>
                <a:lnTo>
                  <a:pt x="3350895" y="2999"/>
                </a:lnTo>
                <a:lnTo>
                  <a:pt x="3349318" y="11997"/>
                </a:lnTo>
                <a:lnTo>
                  <a:pt x="3352156" y="16329"/>
                </a:lnTo>
                <a:lnTo>
                  <a:pt x="3435218" y="32772"/>
                </a:lnTo>
                <a:lnTo>
                  <a:pt x="3462844" y="22328"/>
                </a:lnTo>
                <a:lnTo>
                  <a:pt x="3468345" y="22328"/>
                </a:lnTo>
                <a:lnTo>
                  <a:pt x="33549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89463" y="3035786"/>
            <a:ext cx="227329" cy="0"/>
          </a:xfrm>
          <a:custGeom>
            <a:avLst/>
            <a:gdLst/>
            <a:ahLst/>
            <a:cxnLst/>
            <a:rect l="l" t="t" r="r" b="b"/>
            <a:pathLst>
              <a:path w="227330" h="0">
                <a:moveTo>
                  <a:pt x="0" y="0"/>
                </a:moveTo>
                <a:lnTo>
                  <a:pt x="227051" y="0"/>
                </a:lnTo>
              </a:path>
            </a:pathLst>
          </a:custGeom>
          <a:ln w="12497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761870" y="3237406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4" h="0">
                <a:moveTo>
                  <a:pt x="0" y="0"/>
                </a:moveTo>
                <a:lnTo>
                  <a:pt x="354767" y="0"/>
                </a:lnTo>
              </a:path>
            </a:pathLst>
          </a:custGeom>
          <a:ln w="12497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663323" y="3678804"/>
            <a:ext cx="481330" cy="9525"/>
          </a:xfrm>
          <a:custGeom>
            <a:avLst/>
            <a:gdLst/>
            <a:ahLst/>
            <a:cxnLst/>
            <a:rect l="l" t="t" r="r" b="b"/>
            <a:pathLst>
              <a:path w="481330" h="9525">
                <a:moveTo>
                  <a:pt x="0" y="0"/>
                </a:moveTo>
                <a:lnTo>
                  <a:pt x="480906" y="9164"/>
                </a:lnTo>
              </a:path>
            </a:pathLst>
          </a:custGeom>
          <a:ln w="12496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617598" y="3821271"/>
            <a:ext cx="570865" cy="0"/>
          </a:xfrm>
          <a:custGeom>
            <a:avLst/>
            <a:gdLst/>
            <a:ahLst/>
            <a:cxnLst/>
            <a:rect l="l" t="t" r="r" b="b"/>
            <a:pathLst>
              <a:path w="570864" h="0">
                <a:moveTo>
                  <a:pt x="0" y="0"/>
                </a:moveTo>
                <a:lnTo>
                  <a:pt x="570781" y="0"/>
                </a:lnTo>
              </a:path>
            </a:pathLst>
          </a:custGeom>
          <a:ln w="12497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581333" y="4225344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 h="0">
                <a:moveTo>
                  <a:pt x="0" y="0"/>
                </a:moveTo>
                <a:lnTo>
                  <a:pt x="680364" y="0"/>
                </a:lnTo>
              </a:path>
            </a:pathLst>
          </a:custGeom>
          <a:ln w="12497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653863" y="4647712"/>
            <a:ext cx="490855" cy="9525"/>
          </a:xfrm>
          <a:custGeom>
            <a:avLst/>
            <a:gdLst/>
            <a:ahLst/>
            <a:cxnLst/>
            <a:rect l="l" t="t" r="r" b="b"/>
            <a:pathLst>
              <a:path w="490855" h="9525">
                <a:moveTo>
                  <a:pt x="0" y="9164"/>
                </a:moveTo>
                <a:lnTo>
                  <a:pt x="490367" y="0"/>
                </a:lnTo>
              </a:path>
            </a:pathLst>
          </a:custGeom>
          <a:ln w="12496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653863" y="4811841"/>
            <a:ext cx="535305" cy="0"/>
          </a:xfrm>
          <a:custGeom>
            <a:avLst/>
            <a:gdLst/>
            <a:ahLst/>
            <a:cxnLst/>
            <a:rect l="l" t="t" r="r" b="b"/>
            <a:pathLst>
              <a:path w="535305" h="0">
                <a:moveTo>
                  <a:pt x="0" y="0"/>
                </a:moveTo>
                <a:lnTo>
                  <a:pt x="535304" y="0"/>
                </a:lnTo>
              </a:path>
            </a:pathLst>
          </a:custGeom>
          <a:ln w="12497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762658" y="5310025"/>
            <a:ext cx="254000" cy="0"/>
          </a:xfrm>
          <a:custGeom>
            <a:avLst/>
            <a:gdLst/>
            <a:ahLst/>
            <a:cxnLst/>
            <a:rect l="l" t="t" r="r" b="b"/>
            <a:pathLst>
              <a:path w="254000" h="0">
                <a:moveTo>
                  <a:pt x="0" y="0"/>
                </a:moveTo>
                <a:lnTo>
                  <a:pt x="253855" y="0"/>
                </a:lnTo>
              </a:path>
            </a:pathLst>
          </a:custGeom>
          <a:ln w="12497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835977" y="5519943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 h="0">
                <a:moveTo>
                  <a:pt x="0" y="0"/>
                </a:moveTo>
                <a:lnTo>
                  <a:pt x="181325" y="0"/>
                </a:lnTo>
              </a:path>
            </a:pathLst>
          </a:custGeom>
          <a:ln w="12497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1100" y="761491"/>
            <a:ext cx="180657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300"/>
              <a:t>L</a:t>
            </a:r>
            <a:r>
              <a:rPr dirty="0" sz="3200" spc="290"/>
              <a:t>ENSE</a:t>
            </a:r>
            <a:r>
              <a:rPr dirty="0" sz="3200"/>
              <a:t>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62406" y="1238859"/>
            <a:ext cx="735139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buFont typeface="Wingdings"/>
              <a:buChar char=""/>
              <a:tabLst>
                <a:tab pos="287020" algn="l"/>
              </a:tabLst>
            </a:pPr>
            <a:r>
              <a:rPr dirty="0" sz="2000" spc="-15">
                <a:latin typeface="Garamond"/>
                <a:cs typeface="Garamond"/>
              </a:rPr>
              <a:t>Concave </a:t>
            </a:r>
            <a:r>
              <a:rPr dirty="0" sz="2000">
                <a:latin typeface="Garamond"/>
                <a:cs typeface="Garamond"/>
              </a:rPr>
              <a:t>lens when </a:t>
            </a:r>
            <a:r>
              <a:rPr dirty="0" sz="2000" spc="-15">
                <a:latin typeface="Garamond"/>
                <a:cs typeface="Garamond"/>
              </a:rPr>
              <a:t>two </a:t>
            </a:r>
            <a:r>
              <a:rPr dirty="0" sz="2000" spc="-5">
                <a:latin typeface="Garamond"/>
                <a:cs typeface="Garamond"/>
              </a:rPr>
              <a:t>prisms </a:t>
            </a:r>
            <a:r>
              <a:rPr dirty="0" sz="2000">
                <a:latin typeface="Garamond"/>
                <a:cs typeface="Garamond"/>
              </a:rPr>
              <a:t>are </a:t>
            </a:r>
            <a:r>
              <a:rPr dirty="0" sz="2000" spc="-5">
                <a:latin typeface="Garamond"/>
                <a:cs typeface="Garamond"/>
              </a:rPr>
              <a:t>placed </a:t>
            </a:r>
            <a:r>
              <a:rPr dirty="0" sz="2000">
                <a:latin typeface="Garamond"/>
                <a:cs typeface="Garamond"/>
              </a:rPr>
              <a:t>in </a:t>
            </a:r>
            <a:r>
              <a:rPr dirty="0" sz="2000" spc="-5">
                <a:latin typeface="Garamond"/>
                <a:cs typeface="Garamond"/>
              </a:rPr>
              <a:t>opposite </a:t>
            </a:r>
            <a:r>
              <a:rPr dirty="0" sz="2000">
                <a:latin typeface="Garamond"/>
                <a:cs typeface="Garamond"/>
              </a:rPr>
              <a:t>direction </a:t>
            </a:r>
            <a:r>
              <a:rPr dirty="0" sz="2000" spc="-5">
                <a:latin typeface="Garamond"/>
                <a:cs typeface="Garamond"/>
              </a:rPr>
              <a:t>and  </a:t>
            </a:r>
            <a:r>
              <a:rPr dirty="0" sz="2000">
                <a:latin typeface="Garamond"/>
                <a:cs typeface="Garamond"/>
              </a:rPr>
              <a:t>connected </a:t>
            </a:r>
            <a:r>
              <a:rPr dirty="0" sz="2000" spc="-5">
                <a:latin typeface="Garamond"/>
                <a:cs typeface="Garamond"/>
              </a:rPr>
              <a:t>on </a:t>
            </a:r>
            <a:r>
              <a:rPr dirty="0" sz="2000">
                <a:latin typeface="Garamond"/>
                <a:cs typeface="Garamond"/>
              </a:rPr>
              <a:t>the </a:t>
            </a:r>
            <a:r>
              <a:rPr dirty="0" sz="2000" spc="-5">
                <a:latin typeface="Garamond"/>
                <a:cs typeface="Garamond"/>
              </a:rPr>
              <a:t>head with </a:t>
            </a:r>
            <a:r>
              <a:rPr dirty="0" sz="2000">
                <a:latin typeface="Garamond"/>
                <a:cs typeface="Garamond"/>
              </a:rPr>
              <a:t>the addition </a:t>
            </a:r>
            <a:r>
              <a:rPr dirty="0" sz="2000" spc="-5">
                <a:latin typeface="Garamond"/>
                <a:cs typeface="Garamond"/>
              </a:rPr>
              <a:t>of </a:t>
            </a:r>
            <a:r>
              <a:rPr dirty="0" sz="2000">
                <a:latin typeface="Garamond"/>
                <a:cs typeface="Garamond"/>
              </a:rPr>
              <a:t>rectangular </a:t>
            </a:r>
            <a:r>
              <a:rPr dirty="0" sz="2000" spc="-5">
                <a:latin typeface="Garamond"/>
                <a:cs typeface="Garamond"/>
              </a:rPr>
              <a:t>prisms at </a:t>
            </a:r>
            <a:r>
              <a:rPr dirty="0" sz="2000">
                <a:latin typeface="Garamond"/>
                <a:cs typeface="Garamond"/>
              </a:rPr>
              <a:t>the sides  of </a:t>
            </a:r>
            <a:r>
              <a:rPr dirty="0" sz="2000" spc="-5">
                <a:latin typeface="Garamond"/>
                <a:cs typeface="Garamond"/>
              </a:rPr>
              <a:t>each</a:t>
            </a:r>
            <a:r>
              <a:rPr dirty="0" sz="2000" spc="-265">
                <a:latin typeface="Garamond"/>
                <a:cs typeface="Garamond"/>
              </a:rPr>
              <a:t> </a:t>
            </a:r>
            <a:r>
              <a:rPr dirty="0" sz="2000">
                <a:latin typeface="Garamond"/>
                <a:cs typeface="Garamond"/>
              </a:rPr>
              <a:t>them.</a:t>
            </a:r>
            <a:endParaRPr sz="200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38358" y="3640068"/>
            <a:ext cx="636905" cy="691515"/>
          </a:xfrm>
          <a:custGeom>
            <a:avLst/>
            <a:gdLst/>
            <a:ahLst/>
            <a:cxnLst/>
            <a:rect l="l" t="t" r="r" b="b"/>
            <a:pathLst>
              <a:path w="636904" h="691514">
                <a:moveTo>
                  <a:pt x="636415" y="0"/>
                </a:moveTo>
                <a:lnTo>
                  <a:pt x="0" y="0"/>
                </a:lnTo>
                <a:lnTo>
                  <a:pt x="318207" y="691390"/>
                </a:lnTo>
                <a:lnTo>
                  <a:pt x="6364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738358" y="3640068"/>
            <a:ext cx="636905" cy="691515"/>
          </a:xfrm>
          <a:custGeom>
            <a:avLst/>
            <a:gdLst/>
            <a:ahLst/>
            <a:cxnLst/>
            <a:rect l="l" t="t" r="r" b="b"/>
            <a:pathLst>
              <a:path w="636904" h="691514">
                <a:moveTo>
                  <a:pt x="636415" y="0"/>
                </a:moveTo>
                <a:lnTo>
                  <a:pt x="318207" y="691390"/>
                </a:lnTo>
                <a:lnTo>
                  <a:pt x="0" y="0"/>
                </a:lnTo>
                <a:lnTo>
                  <a:pt x="636415" y="0"/>
                </a:lnTo>
                <a:close/>
              </a:path>
            </a:pathLst>
          </a:custGeom>
          <a:ln w="305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740033" y="4349671"/>
            <a:ext cx="636905" cy="691515"/>
          </a:xfrm>
          <a:custGeom>
            <a:avLst/>
            <a:gdLst/>
            <a:ahLst/>
            <a:cxnLst/>
            <a:rect l="l" t="t" r="r" b="b"/>
            <a:pathLst>
              <a:path w="636904" h="691514">
                <a:moveTo>
                  <a:pt x="318207" y="0"/>
                </a:moveTo>
                <a:lnTo>
                  <a:pt x="0" y="691350"/>
                </a:lnTo>
                <a:lnTo>
                  <a:pt x="636415" y="691350"/>
                </a:lnTo>
                <a:lnTo>
                  <a:pt x="318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40033" y="4349671"/>
            <a:ext cx="636905" cy="691515"/>
          </a:xfrm>
          <a:custGeom>
            <a:avLst/>
            <a:gdLst/>
            <a:ahLst/>
            <a:cxnLst/>
            <a:rect l="l" t="t" r="r" b="b"/>
            <a:pathLst>
              <a:path w="636904" h="691514">
                <a:moveTo>
                  <a:pt x="0" y="691350"/>
                </a:moveTo>
                <a:lnTo>
                  <a:pt x="318207" y="0"/>
                </a:lnTo>
                <a:lnTo>
                  <a:pt x="636415" y="691350"/>
                </a:lnTo>
                <a:lnTo>
                  <a:pt x="0" y="691350"/>
                </a:lnTo>
                <a:close/>
              </a:path>
            </a:pathLst>
          </a:custGeom>
          <a:ln w="305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38358" y="3546308"/>
            <a:ext cx="636905" cy="15875"/>
          </a:xfrm>
          <a:custGeom>
            <a:avLst/>
            <a:gdLst/>
            <a:ahLst/>
            <a:cxnLst/>
            <a:rect l="l" t="t" r="r" b="b"/>
            <a:pathLst>
              <a:path w="636904" h="15875">
                <a:moveTo>
                  <a:pt x="0" y="0"/>
                </a:moveTo>
                <a:lnTo>
                  <a:pt x="636415" y="15514"/>
                </a:lnTo>
              </a:path>
            </a:pathLst>
          </a:custGeom>
          <a:ln w="202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94327" y="3212417"/>
            <a:ext cx="144145" cy="334010"/>
          </a:xfrm>
          <a:custGeom>
            <a:avLst/>
            <a:gdLst/>
            <a:ahLst/>
            <a:cxnLst/>
            <a:rect l="l" t="t" r="r" b="b"/>
            <a:pathLst>
              <a:path w="144145" h="334010">
                <a:moveTo>
                  <a:pt x="144030" y="333891"/>
                </a:moveTo>
                <a:lnTo>
                  <a:pt x="0" y="0"/>
                </a:lnTo>
              </a:path>
            </a:pathLst>
          </a:custGeom>
          <a:ln w="243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642058" y="5146855"/>
            <a:ext cx="96520" cy="333375"/>
          </a:xfrm>
          <a:custGeom>
            <a:avLst/>
            <a:gdLst/>
            <a:ahLst/>
            <a:cxnLst/>
            <a:rect l="l" t="t" r="r" b="b"/>
            <a:pathLst>
              <a:path w="96520" h="333375">
                <a:moveTo>
                  <a:pt x="0" y="333216"/>
                </a:moveTo>
                <a:lnTo>
                  <a:pt x="96299" y="0"/>
                </a:lnTo>
              </a:path>
            </a:pathLst>
          </a:custGeom>
          <a:ln w="247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56351" y="5146855"/>
            <a:ext cx="86360" cy="333375"/>
          </a:xfrm>
          <a:custGeom>
            <a:avLst/>
            <a:gdLst/>
            <a:ahLst/>
            <a:cxnLst/>
            <a:rect l="l" t="t" r="r" b="b"/>
            <a:pathLst>
              <a:path w="86360" h="333375">
                <a:moveTo>
                  <a:pt x="86251" y="333216"/>
                </a:moveTo>
                <a:lnTo>
                  <a:pt x="0" y="0"/>
                </a:lnTo>
              </a:path>
            </a:pathLst>
          </a:custGeom>
          <a:ln w="2481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65562" y="3219837"/>
            <a:ext cx="135255" cy="341630"/>
          </a:xfrm>
          <a:custGeom>
            <a:avLst/>
            <a:gdLst/>
            <a:ahLst/>
            <a:cxnLst/>
            <a:rect l="l" t="t" r="r" b="b"/>
            <a:pathLst>
              <a:path w="135254" h="341629">
                <a:moveTo>
                  <a:pt x="0" y="341311"/>
                </a:moveTo>
                <a:lnTo>
                  <a:pt x="134819" y="0"/>
                </a:lnTo>
              </a:path>
            </a:pathLst>
          </a:custGeom>
          <a:ln w="244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594327" y="3212417"/>
            <a:ext cx="906144" cy="7620"/>
          </a:xfrm>
          <a:custGeom>
            <a:avLst/>
            <a:gdLst/>
            <a:ahLst/>
            <a:cxnLst/>
            <a:rect l="l" t="t" r="r" b="b"/>
            <a:pathLst>
              <a:path w="906145" h="7619">
                <a:moveTo>
                  <a:pt x="0" y="0"/>
                </a:moveTo>
                <a:lnTo>
                  <a:pt x="906054" y="7419"/>
                </a:lnTo>
              </a:path>
            </a:pathLst>
          </a:custGeom>
          <a:ln w="202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738358" y="5146855"/>
            <a:ext cx="636905" cy="635"/>
          </a:xfrm>
          <a:custGeom>
            <a:avLst/>
            <a:gdLst/>
            <a:ahLst/>
            <a:cxnLst/>
            <a:rect l="l" t="t" r="r" b="b"/>
            <a:pathLst>
              <a:path w="636904" h="635">
                <a:moveTo>
                  <a:pt x="0" y="0"/>
                </a:moveTo>
                <a:lnTo>
                  <a:pt x="636415" y="13"/>
                </a:lnTo>
              </a:path>
            </a:pathLst>
          </a:custGeom>
          <a:ln w="202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642058" y="5480044"/>
            <a:ext cx="800100" cy="0"/>
          </a:xfrm>
          <a:custGeom>
            <a:avLst/>
            <a:gdLst/>
            <a:ahLst/>
            <a:cxnLst/>
            <a:rect l="l" t="t" r="r" b="b"/>
            <a:pathLst>
              <a:path w="800100" h="0">
                <a:moveTo>
                  <a:pt x="799706" y="0"/>
                </a:moveTo>
                <a:lnTo>
                  <a:pt x="0" y="0"/>
                </a:lnTo>
              </a:path>
            </a:pathLst>
          </a:custGeom>
          <a:ln w="202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799719" y="3273259"/>
            <a:ext cx="1842770" cy="109855"/>
          </a:xfrm>
          <a:custGeom>
            <a:avLst/>
            <a:gdLst/>
            <a:ahLst/>
            <a:cxnLst/>
            <a:rect l="l" t="t" r="r" b="b"/>
            <a:pathLst>
              <a:path w="1842770" h="109854">
                <a:moveTo>
                  <a:pt x="1794833" y="62202"/>
                </a:moveTo>
                <a:lnTo>
                  <a:pt x="1720582" y="96322"/>
                </a:lnTo>
                <a:lnTo>
                  <a:pt x="1716562" y="98076"/>
                </a:lnTo>
                <a:lnTo>
                  <a:pt x="1715055" y="102258"/>
                </a:lnTo>
                <a:lnTo>
                  <a:pt x="1719744" y="108733"/>
                </a:lnTo>
                <a:lnTo>
                  <a:pt x="1724769" y="109813"/>
                </a:lnTo>
                <a:lnTo>
                  <a:pt x="1728788" y="107924"/>
                </a:lnTo>
                <a:lnTo>
                  <a:pt x="1827924" y="62461"/>
                </a:lnTo>
                <a:lnTo>
                  <a:pt x="1825590" y="62461"/>
                </a:lnTo>
                <a:lnTo>
                  <a:pt x="1794833" y="62202"/>
                </a:lnTo>
                <a:close/>
              </a:path>
              <a:path w="1842770" h="109854">
                <a:moveTo>
                  <a:pt x="1809152" y="55622"/>
                </a:moveTo>
                <a:lnTo>
                  <a:pt x="1794833" y="62202"/>
                </a:lnTo>
                <a:lnTo>
                  <a:pt x="1825590" y="62461"/>
                </a:lnTo>
                <a:lnTo>
                  <a:pt x="1825614" y="61516"/>
                </a:lnTo>
                <a:lnTo>
                  <a:pt x="1821403" y="61516"/>
                </a:lnTo>
                <a:lnTo>
                  <a:pt x="1809152" y="55622"/>
                </a:lnTo>
                <a:close/>
              </a:path>
              <a:path w="1842770" h="109854">
                <a:moveTo>
                  <a:pt x="1726276" y="0"/>
                </a:moveTo>
                <a:lnTo>
                  <a:pt x="1721084" y="1079"/>
                </a:lnTo>
                <a:lnTo>
                  <a:pt x="1718740" y="4182"/>
                </a:lnTo>
                <a:lnTo>
                  <a:pt x="1716395" y="7419"/>
                </a:lnTo>
                <a:lnTo>
                  <a:pt x="1717567" y="11601"/>
                </a:lnTo>
                <a:lnTo>
                  <a:pt x="1721587" y="13490"/>
                </a:lnTo>
                <a:lnTo>
                  <a:pt x="1794783" y="48708"/>
                </a:lnTo>
                <a:lnTo>
                  <a:pt x="1825925" y="48970"/>
                </a:lnTo>
                <a:lnTo>
                  <a:pt x="1825590" y="62461"/>
                </a:lnTo>
                <a:lnTo>
                  <a:pt x="1827924" y="62461"/>
                </a:lnTo>
                <a:lnTo>
                  <a:pt x="1842338" y="55850"/>
                </a:lnTo>
                <a:lnTo>
                  <a:pt x="1726276" y="0"/>
                </a:lnTo>
                <a:close/>
              </a:path>
              <a:path w="1842770" h="109854">
                <a:moveTo>
                  <a:pt x="167" y="33591"/>
                </a:moveTo>
                <a:lnTo>
                  <a:pt x="0" y="47082"/>
                </a:lnTo>
                <a:lnTo>
                  <a:pt x="1794833" y="62202"/>
                </a:lnTo>
                <a:lnTo>
                  <a:pt x="1809152" y="55622"/>
                </a:lnTo>
                <a:lnTo>
                  <a:pt x="1794783" y="48708"/>
                </a:lnTo>
                <a:lnTo>
                  <a:pt x="167" y="33591"/>
                </a:lnTo>
                <a:close/>
              </a:path>
              <a:path w="1842770" h="109854">
                <a:moveTo>
                  <a:pt x="1821571" y="49915"/>
                </a:moveTo>
                <a:lnTo>
                  <a:pt x="1809152" y="55622"/>
                </a:lnTo>
                <a:lnTo>
                  <a:pt x="1821403" y="61516"/>
                </a:lnTo>
                <a:lnTo>
                  <a:pt x="1821571" y="49915"/>
                </a:lnTo>
                <a:close/>
              </a:path>
              <a:path w="1842770" h="109854">
                <a:moveTo>
                  <a:pt x="1825902" y="49915"/>
                </a:moveTo>
                <a:lnTo>
                  <a:pt x="1821571" y="49915"/>
                </a:lnTo>
                <a:lnTo>
                  <a:pt x="1821403" y="61516"/>
                </a:lnTo>
                <a:lnTo>
                  <a:pt x="1825614" y="61516"/>
                </a:lnTo>
                <a:lnTo>
                  <a:pt x="1825902" y="49915"/>
                </a:lnTo>
                <a:close/>
              </a:path>
              <a:path w="1842770" h="109854">
                <a:moveTo>
                  <a:pt x="1794783" y="48708"/>
                </a:moveTo>
                <a:lnTo>
                  <a:pt x="1809152" y="55622"/>
                </a:lnTo>
                <a:lnTo>
                  <a:pt x="1821571" y="49915"/>
                </a:lnTo>
                <a:lnTo>
                  <a:pt x="1825902" y="49915"/>
                </a:lnTo>
                <a:lnTo>
                  <a:pt x="1825925" y="48970"/>
                </a:lnTo>
                <a:lnTo>
                  <a:pt x="1794783" y="487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799686" y="3396968"/>
            <a:ext cx="1938020" cy="109855"/>
          </a:xfrm>
          <a:custGeom>
            <a:avLst/>
            <a:gdLst/>
            <a:ahLst/>
            <a:cxnLst/>
            <a:rect l="l" t="t" r="r" b="b"/>
            <a:pathLst>
              <a:path w="1938020" h="109854">
                <a:moveTo>
                  <a:pt x="1889950" y="62496"/>
                </a:moveTo>
                <a:lnTo>
                  <a:pt x="1815743" y="96187"/>
                </a:lnTo>
                <a:lnTo>
                  <a:pt x="1811723" y="98076"/>
                </a:lnTo>
                <a:lnTo>
                  <a:pt x="1810383" y="102258"/>
                </a:lnTo>
                <a:lnTo>
                  <a:pt x="1812561" y="105496"/>
                </a:lnTo>
                <a:lnTo>
                  <a:pt x="1814905" y="108733"/>
                </a:lnTo>
                <a:lnTo>
                  <a:pt x="1819930" y="109813"/>
                </a:lnTo>
                <a:lnTo>
                  <a:pt x="1823949" y="108059"/>
                </a:lnTo>
                <a:lnTo>
                  <a:pt x="1923302" y="62865"/>
                </a:lnTo>
                <a:lnTo>
                  <a:pt x="1921086" y="62865"/>
                </a:lnTo>
                <a:lnTo>
                  <a:pt x="1889950" y="62496"/>
                </a:lnTo>
                <a:close/>
              </a:path>
              <a:path w="1938020" h="109854">
                <a:moveTo>
                  <a:pt x="1904495" y="55892"/>
                </a:moveTo>
                <a:lnTo>
                  <a:pt x="1889950" y="62496"/>
                </a:lnTo>
                <a:lnTo>
                  <a:pt x="1921086" y="62865"/>
                </a:lnTo>
                <a:lnTo>
                  <a:pt x="1921110" y="61921"/>
                </a:lnTo>
                <a:lnTo>
                  <a:pt x="1916899" y="61921"/>
                </a:lnTo>
                <a:lnTo>
                  <a:pt x="1904495" y="55892"/>
                </a:lnTo>
                <a:close/>
              </a:path>
              <a:path w="1938020" h="109854">
                <a:moveTo>
                  <a:pt x="1821939" y="0"/>
                </a:moveTo>
                <a:lnTo>
                  <a:pt x="1816915" y="1079"/>
                </a:lnTo>
                <a:lnTo>
                  <a:pt x="1814403" y="4182"/>
                </a:lnTo>
                <a:lnTo>
                  <a:pt x="1812058" y="7419"/>
                </a:lnTo>
                <a:lnTo>
                  <a:pt x="1813398" y="11601"/>
                </a:lnTo>
                <a:lnTo>
                  <a:pt x="1890326" y="49006"/>
                </a:lnTo>
                <a:lnTo>
                  <a:pt x="1921421" y="49375"/>
                </a:lnTo>
                <a:lnTo>
                  <a:pt x="1921086" y="62865"/>
                </a:lnTo>
                <a:lnTo>
                  <a:pt x="1923302" y="62865"/>
                </a:lnTo>
                <a:lnTo>
                  <a:pt x="1937834" y="56255"/>
                </a:lnTo>
                <a:lnTo>
                  <a:pt x="1825959" y="1888"/>
                </a:lnTo>
                <a:lnTo>
                  <a:pt x="1821939" y="0"/>
                </a:lnTo>
                <a:close/>
              </a:path>
              <a:path w="1938020" h="109854">
                <a:moveTo>
                  <a:pt x="234" y="26576"/>
                </a:moveTo>
                <a:lnTo>
                  <a:pt x="0" y="40066"/>
                </a:lnTo>
                <a:lnTo>
                  <a:pt x="1889950" y="62496"/>
                </a:lnTo>
                <a:lnTo>
                  <a:pt x="1904495" y="55892"/>
                </a:lnTo>
                <a:lnTo>
                  <a:pt x="1890326" y="49006"/>
                </a:lnTo>
                <a:lnTo>
                  <a:pt x="234" y="26576"/>
                </a:lnTo>
                <a:close/>
              </a:path>
              <a:path w="1938020" h="109854">
                <a:moveTo>
                  <a:pt x="1917067" y="50184"/>
                </a:moveTo>
                <a:lnTo>
                  <a:pt x="1904495" y="55892"/>
                </a:lnTo>
                <a:lnTo>
                  <a:pt x="1916899" y="61921"/>
                </a:lnTo>
                <a:lnTo>
                  <a:pt x="1917067" y="50184"/>
                </a:lnTo>
                <a:close/>
              </a:path>
              <a:path w="1938020" h="109854">
                <a:moveTo>
                  <a:pt x="1921401" y="50184"/>
                </a:moveTo>
                <a:lnTo>
                  <a:pt x="1917067" y="50184"/>
                </a:lnTo>
                <a:lnTo>
                  <a:pt x="1916899" y="61921"/>
                </a:lnTo>
                <a:lnTo>
                  <a:pt x="1921110" y="61921"/>
                </a:lnTo>
                <a:lnTo>
                  <a:pt x="1921401" y="50184"/>
                </a:lnTo>
                <a:close/>
              </a:path>
              <a:path w="1938020" h="109854">
                <a:moveTo>
                  <a:pt x="1890326" y="49006"/>
                </a:moveTo>
                <a:lnTo>
                  <a:pt x="1904495" y="55892"/>
                </a:lnTo>
                <a:lnTo>
                  <a:pt x="1917067" y="50184"/>
                </a:lnTo>
                <a:lnTo>
                  <a:pt x="1921401" y="50184"/>
                </a:lnTo>
                <a:lnTo>
                  <a:pt x="1921421" y="49375"/>
                </a:lnTo>
                <a:lnTo>
                  <a:pt x="1890326" y="49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895969" y="3753793"/>
            <a:ext cx="1909445" cy="109855"/>
          </a:xfrm>
          <a:custGeom>
            <a:avLst/>
            <a:gdLst/>
            <a:ahLst/>
            <a:cxnLst/>
            <a:rect l="l" t="t" r="r" b="b"/>
            <a:pathLst>
              <a:path w="1909445" h="109854">
                <a:moveTo>
                  <a:pt x="1861507" y="62491"/>
                </a:moveTo>
                <a:lnTo>
                  <a:pt x="1787288" y="96187"/>
                </a:lnTo>
                <a:lnTo>
                  <a:pt x="1783269" y="98076"/>
                </a:lnTo>
                <a:lnTo>
                  <a:pt x="1781929" y="102123"/>
                </a:lnTo>
                <a:lnTo>
                  <a:pt x="1784106" y="105361"/>
                </a:lnTo>
                <a:lnTo>
                  <a:pt x="1786451" y="108598"/>
                </a:lnTo>
                <a:lnTo>
                  <a:pt x="1791475" y="109813"/>
                </a:lnTo>
                <a:lnTo>
                  <a:pt x="1795495" y="107924"/>
                </a:lnTo>
                <a:lnTo>
                  <a:pt x="1894809" y="62865"/>
                </a:lnTo>
                <a:lnTo>
                  <a:pt x="1892632" y="62865"/>
                </a:lnTo>
                <a:lnTo>
                  <a:pt x="1861507" y="62491"/>
                </a:lnTo>
                <a:close/>
              </a:path>
              <a:path w="1909445" h="109854">
                <a:moveTo>
                  <a:pt x="1876184" y="55827"/>
                </a:moveTo>
                <a:lnTo>
                  <a:pt x="1861507" y="62491"/>
                </a:lnTo>
                <a:lnTo>
                  <a:pt x="1892632" y="62865"/>
                </a:lnTo>
                <a:lnTo>
                  <a:pt x="1892659" y="61786"/>
                </a:lnTo>
                <a:lnTo>
                  <a:pt x="1888445" y="61786"/>
                </a:lnTo>
                <a:lnTo>
                  <a:pt x="1876184" y="55827"/>
                </a:lnTo>
                <a:close/>
              </a:path>
              <a:path w="1909445" h="109854">
                <a:moveTo>
                  <a:pt x="1793485" y="0"/>
                </a:moveTo>
                <a:lnTo>
                  <a:pt x="1788461" y="944"/>
                </a:lnTo>
                <a:lnTo>
                  <a:pt x="1785948" y="4182"/>
                </a:lnTo>
                <a:lnTo>
                  <a:pt x="1783604" y="7284"/>
                </a:lnTo>
                <a:lnTo>
                  <a:pt x="1784944" y="11466"/>
                </a:lnTo>
                <a:lnTo>
                  <a:pt x="1862144" y="49004"/>
                </a:lnTo>
                <a:lnTo>
                  <a:pt x="1892967" y="49375"/>
                </a:lnTo>
                <a:lnTo>
                  <a:pt x="1892632" y="62865"/>
                </a:lnTo>
                <a:lnTo>
                  <a:pt x="1894809" y="62865"/>
                </a:lnTo>
                <a:lnTo>
                  <a:pt x="1909380" y="56255"/>
                </a:lnTo>
                <a:lnTo>
                  <a:pt x="1797504" y="1888"/>
                </a:lnTo>
                <a:lnTo>
                  <a:pt x="1793485" y="0"/>
                </a:lnTo>
                <a:close/>
              </a:path>
              <a:path w="1909445" h="109854">
                <a:moveTo>
                  <a:pt x="251" y="26576"/>
                </a:moveTo>
                <a:lnTo>
                  <a:pt x="0" y="40066"/>
                </a:lnTo>
                <a:lnTo>
                  <a:pt x="1861507" y="62491"/>
                </a:lnTo>
                <a:lnTo>
                  <a:pt x="1876184" y="55827"/>
                </a:lnTo>
                <a:lnTo>
                  <a:pt x="1862144" y="49004"/>
                </a:lnTo>
                <a:lnTo>
                  <a:pt x="251" y="26576"/>
                </a:lnTo>
                <a:close/>
              </a:path>
              <a:path w="1909445" h="109854">
                <a:moveTo>
                  <a:pt x="1888612" y="50184"/>
                </a:moveTo>
                <a:lnTo>
                  <a:pt x="1876184" y="55827"/>
                </a:lnTo>
                <a:lnTo>
                  <a:pt x="1888445" y="61786"/>
                </a:lnTo>
                <a:lnTo>
                  <a:pt x="1888612" y="50184"/>
                </a:lnTo>
                <a:close/>
              </a:path>
              <a:path w="1909445" h="109854">
                <a:moveTo>
                  <a:pt x="1892947" y="50184"/>
                </a:moveTo>
                <a:lnTo>
                  <a:pt x="1888612" y="50184"/>
                </a:lnTo>
                <a:lnTo>
                  <a:pt x="1888445" y="61786"/>
                </a:lnTo>
                <a:lnTo>
                  <a:pt x="1892659" y="61786"/>
                </a:lnTo>
                <a:lnTo>
                  <a:pt x="1892947" y="50184"/>
                </a:lnTo>
                <a:close/>
              </a:path>
              <a:path w="1909445" h="109854">
                <a:moveTo>
                  <a:pt x="1862144" y="49004"/>
                </a:moveTo>
                <a:lnTo>
                  <a:pt x="1876184" y="55827"/>
                </a:lnTo>
                <a:lnTo>
                  <a:pt x="1888612" y="50184"/>
                </a:lnTo>
                <a:lnTo>
                  <a:pt x="1892947" y="50184"/>
                </a:lnTo>
                <a:lnTo>
                  <a:pt x="1892967" y="49375"/>
                </a:lnTo>
                <a:lnTo>
                  <a:pt x="1862144" y="49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96019" y="3980165"/>
            <a:ext cx="2006600" cy="109855"/>
          </a:xfrm>
          <a:custGeom>
            <a:avLst/>
            <a:gdLst/>
            <a:ahLst/>
            <a:cxnLst/>
            <a:rect l="l" t="t" r="r" b="b"/>
            <a:pathLst>
              <a:path w="2006600" h="109854">
                <a:moveTo>
                  <a:pt x="1958918" y="62221"/>
                </a:moveTo>
                <a:lnTo>
                  <a:pt x="1884710" y="96322"/>
                </a:lnTo>
                <a:lnTo>
                  <a:pt x="1880691" y="98076"/>
                </a:lnTo>
                <a:lnTo>
                  <a:pt x="1879351" y="102258"/>
                </a:lnTo>
                <a:lnTo>
                  <a:pt x="1881528" y="105496"/>
                </a:lnTo>
                <a:lnTo>
                  <a:pt x="1883873" y="108733"/>
                </a:lnTo>
                <a:lnTo>
                  <a:pt x="1888897" y="109813"/>
                </a:lnTo>
                <a:lnTo>
                  <a:pt x="1892916" y="108059"/>
                </a:lnTo>
                <a:lnTo>
                  <a:pt x="1992089" y="62461"/>
                </a:lnTo>
                <a:lnTo>
                  <a:pt x="1989886" y="62461"/>
                </a:lnTo>
                <a:lnTo>
                  <a:pt x="1958918" y="62221"/>
                </a:lnTo>
                <a:close/>
              </a:path>
              <a:path w="2006600" h="109854">
                <a:moveTo>
                  <a:pt x="1973280" y="55622"/>
                </a:moveTo>
                <a:lnTo>
                  <a:pt x="1958918" y="62221"/>
                </a:lnTo>
                <a:lnTo>
                  <a:pt x="1989886" y="62461"/>
                </a:lnTo>
                <a:lnTo>
                  <a:pt x="1989898" y="61516"/>
                </a:lnTo>
                <a:lnTo>
                  <a:pt x="1985532" y="61516"/>
                </a:lnTo>
                <a:lnTo>
                  <a:pt x="1973280" y="55622"/>
                </a:lnTo>
                <a:close/>
              </a:path>
              <a:path w="2006600" h="109854">
                <a:moveTo>
                  <a:pt x="1890237" y="0"/>
                </a:moveTo>
                <a:lnTo>
                  <a:pt x="1885212" y="1079"/>
                </a:lnTo>
                <a:lnTo>
                  <a:pt x="1882700" y="4316"/>
                </a:lnTo>
                <a:lnTo>
                  <a:pt x="1880356" y="7419"/>
                </a:lnTo>
                <a:lnTo>
                  <a:pt x="1881695" y="11601"/>
                </a:lnTo>
                <a:lnTo>
                  <a:pt x="1885715" y="13490"/>
                </a:lnTo>
                <a:lnTo>
                  <a:pt x="1958956" y="48730"/>
                </a:lnTo>
                <a:lnTo>
                  <a:pt x="1990054" y="48970"/>
                </a:lnTo>
                <a:lnTo>
                  <a:pt x="1989886" y="62461"/>
                </a:lnTo>
                <a:lnTo>
                  <a:pt x="1992089" y="62461"/>
                </a:lnTo>
                <a:lnTo>
                  <a:pt x="2006466" y="55850"/>
                </a:lnTo>
                <a:lnTo>
                  <a:pt x="1894256" y="1888"/>
                </a:lnTo>
                <a:lnTo>
                  <a:pt x="1890237" y="0"/>
                </a:lnTo>
                <a:close/>
              </a:path>
              <a:path w="2006600" h="109854">
                <a:moveTo>
                  <a:pt x="167" y="33591"/>
                </a:moveTo>
                <a:lnTo>
                  <a:pt x="0" y="47082"/>
                </a:lnTo>
                <a:lnTo>
                  <a:pt x="1958918" y="62221"/>
                </a:lnTo>
                <a:lnTo>
                  <a:pt x="1973280" y="55622"/>
                </a:lnTo>
                <a:lnTo>
                  <a:pt x="1958956" y="48730"/>
                </a:lnTo>
                <a:lnTo>
                  <a:pt x="167" y="33591"/>
                </a:lnTo>
                <a:close/>
              </a:path>
              <a:path w="2006600" h="109854">
                <a:moveTo>
                  <a:pt x="1985699" y="49915"/>
                </a:moveTo>
                <a:lnTo>
                  <a:pt x="1973280" y="55622"/>
                </a:lnTo>
                <a:lnTo>
                  <a:pt x="1985532" y="61516"/>
                </a:lnTo>
                <a:lnTo>
                  <a:pt x="1985699" y="49915"/>
                </a:lnTo>
                <a:close/>
              </a:path>
              <a:path w="2006600" h="109854">
                <a:moveTo>
                  <a:pt x="1990042" y="49915"/>
                </a:moveTo>
                <a:lnTo>
                  <a:pt x="1985699" y="49915"/>
                </a:lnTo>
                <a:lnTo>
                  <a:pt x="1985532" y="61516"/>
                </a:lnTo>
                <a:lnTo>
                  <a:pt x="1989898" y="61516"/>
                </a:lnTo>
                <a:lnTo>
                  <a:pt x="1990042" y="49915"/>
                </a:lnTo>
                <a:close/>
              </a:path>
              <a:path w="2006600" h="109854">
                <a:moveTo>
                  <a:pt x="1958956" y="48730"/>
                </a:moveTo>
                <a:lnTo>
                  <a:pt x="1973280" y="55622"/>
                </a:lnTo>
                <a:lnTo>
                  <a:pt x="1985699" y="49915"/>
                </a:lnTo>
                <a:lnTo>
                  <a:pt x="1990042" y="49915"/>
                </a:lnTo>
                <a:lnTo>
                  <a:pt x="1990054" y="48970"/>
                </a:lnTo>
                <a:lnTo>
                  <a:pt x="1958956" y="48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896103" y="4532738"/>
            <a:ext cx="2016125" cy="110489"/>
          </a:xfrm>
          <a:custGeom>
            <a:avLst/>
            <a:gdLst/>
            <a:ahLst/>
            <a:cxnLst/>
            <a:rect l="l" t="t" r="r" b="b"/>
            <a:pathLst>
              <a:path w="2016125" h="110489">
                <a:moveTo>
                  <a:pt x="1982338" y="54974"/>
                </a:moveTo>
                <a:lnTo>
                  <a:pt x="1890321" y="98211"/>
                </a:lnTo>
                <a:lnTo>
                  <a:pt x="1888981" y="102393"/>
                </a:lnTo>
                <a:lnTo>
                  <a:pt x="1893670" y="108868"/>
                </a:lnTo>
                <a:lnTo>
                  <a:pt x="1898694" y="109948"/>
                </a:lnTo>
                <a:lnTo>
                  <a:pt x="2001233" y="61786"/>
                </a:lnTo>
                <a:lnTo>
                  <a:pt x="1999014" y="61786"/>
                </a:lnTo>
                <a:lnTo>
                  <a:pt x="1999014" y="60842"/>
                </a:lnTo>
                <a:lnTo>
                  <a:pt x="1994827" y="60842"/>
                </a:lnTo>
                <a:lnTo>
                  <a:pt x="1982338" y="54974"/>
                </a:lnTo>
                <a:close/>
              </a:path>
              <a:path w="2016125" h="110489">
                <a:moveTo>
                  <a:pt x="1968126" y="48296"/>
                </a:moveTo>
                <a:lnTo>
                  <a:pt x="0" y="48296"/>
                </a:lnTo>
                <a:lnTo>
                  <a:pt x="0" y="61786"/>
                </a:lnTo>
                <a:lnTo>
                  <a:pt x="1967839" y="61786"/>
                </a:lnTo>
                <a:lnTo>
                  <a:pt x="1982338" y="54974"/>
                </a:lnTo>
                <a:lnTo>
                  <a:pt x="1968126" y="48296"/>
                </a:lnTo>
                <a:close/>
              </a:path>
              <a:path w="2016125" h="110489">
                <a:moveTo>
                  <a:pt x="2001269" y="48296"/>
                </a:moveTo>
                <a:lnTo>
                  <a:pt x="1999014" y="48296"/>
                </a:lnTo>
                <a:lnTo>
                  <a:pt x="1999014" y="61786"/>
                </a:lnTo>
                <a:lnTo>
                  <a:pt x="2001233" y="61786"/>
                </a:lnTo>
                <a:lnTo>
                  <a:pt x="2015594" y="55041"/>
                </a:lnTo>
                <a:lnTo>
                  <a:pt x="2001269" y="48296"/>
                </a:lnTo>
                <a:close/>
              </a:path>
              <a:path w="2016125" h="110489">
                <a:moveTo>
                  <a:pt x="1994827" y="49105"/>
                </a:moveTo>
                <a:lnTo>
                  <a:pt x="1982338" y="54974"/>
                </a:lnTo>
                <a:lnTo>
                  <a:pt x="1994827" y="60842"/>
                </a:lnTo>
                <a:lnTo>
                  <a:pt x="1994827" y="49105"/>
                </a:lnTo>
                <a:close/>
              </a:path>
              <a:path w="2016125" h="110489">
                <a:moveTo>
                  <a:pt x="1999014" y="49105"/>
                </a:moveTo>
                <a:lnTo>
                  <a:pt x="1994827" y="49105"/>
                </a:lnTo>
                <a:lnTo>
                  <a:pt x="1994827" y="60842"/>
                </a:lnTo>
                <a:lnTo>
                  <a:pt x="1999014" y="60842"/>
                </a:lnTo>
                <a:lnTo>
                  <a:pt x="1999014" y="49105"/>
                </a:lnTo>
                <a:close/>
              </a:path>
              <a:path w="2016125" h="110489">
                <a:moveTo>
                  <a:pt x="1898694" y="0"/>
                </a:moveTo>
                <a:lnTo>
                  <a:pt x="1893670" y="1079"/>
                </a:lnTo>
                <a:lnTo>
                  <a:pt x="1888981" y="7554"/>
                </a:lnTo>
                <a:lnTo>
                  <a:pt x="1890321" y="11736"/>
                </a:lnTo>
                <a:lnTo>
                  <a:pt x="1982338" y="54974"/>
                </a:lnTo>
                <a:lnTo>
                  <a:pt x="1994827" y="49105"/>
                </a:lnTo>
                <a:lnTo>
                  <a:pt x="1999014" y="49105"/>
                </a:lnTo>
                <a:lnTo>
                  <a:pt x="1999014" y="48296"/>
                </a:lnTo>
                <a:lnTo>
                  <a:pt x="2001269" y="48296"/>
                </a:lnTo>
                <a:lnTo>
                  <a:pt x="18986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934573" y="5155138"/>
            <a:ext cx="1802130" cy="109855"/>
          </a:xfrm>
          <a:custGeom>
            <a:avLst/>
            <a:gdLst/>
            <a:ahLst/>
            <a:cxnLst/>
            <a:rect l="l" t="t" r="r" b="b"/>
            <a:pathLst>
              <a:path w="1802129" h="109854">
                <a:moveTo>
                  <a:pt x="1787728" y="47756"/>
                </a:moveTo>
                <a:lnTo>
                  <a:pt x="1785530" y="47756"/>
                </a:lnTo>
                <a:lnTo>
                  <a:pt x="1785530" y="61247"/>
                </a:lnTo>
                <a:lnTo>
                  <a:pt x="1754645" y="61374"/>
                </a:lnTo>
                <a:lnTo>
                  <a:pt x="1681024" y="96322"/>
                </a:lnTo>
                <a:lnTo>
                  <a:pt x="1677172" y="98224"/>
                </a:lnTo>
                <a:lnTo>
                  <a:pt x="1675832" y="102352"/>
                </a:lnTo>
                <a:lnTo>
                  <a:pt x="1680521" y="108774"/>
                </a:lnTo>
                <a:lnTo>
                  <a:pt x="1685546" y="109840"/>
                </a:lnTo>
                <a:lnTo>
                  <a:pt x="1802110" y="54434"/>
                </a:lnTo>
                <a:lnTo>
                  <a:pt x="1787728" y="47756"/>
                </a:lnTo>
                <a:close/>
              </a:path>
              <a:path w="1802129" h="109854">
                <a:moveTo>
                  <a:pt x="1754500" y="47884"/>
                </a:moveTo>
                <a:lnTo>
                  <a:pt x="0" y="55108"/>
                </a:lnTo>
                <a:lnTo>
                  <a:pt x="83" y="68599"/>
                </a:lnTo>
                <a:lnTo>
                  <a:pt x="1754645" y="61374"/>
                </a:lnTo>
                <a:lnTo>
                  <a:pt x="1768942" y="54587"/>
                </a:lnTo>
                <a:lnTo>
                  <a:pt x="1754500" y="47884"/>
                </a:lnTo>
                <a:close/>
              </a:path>
              <a:path w="1802129" h="109854">
                <a:moveTo>
                  <a:pt x="1768942" y="54587"/>
                </a:moveTo>
                <a:lnTo>
                  <a:pt x="1754645" y="61374"/>
                </a:lnTo>
                <a:lnTo>
                  <a:pt x="1785530" y="61247"/>
                </a:lnTo>
                <a:lnTo>
                  <a:pt x="1785530" y="60343"/>
                </a:lnTo>
                <a:lnTo>
                  <a:pt x="1781343" y="60343"/>
                </a:lnTo>
                <a:lnTo>
                  <a:pt x="1768942" y="54587"/>
                </a:lnTo>
                <a:close/>
              </a:path>
              <a:path w="1802129" h="109854">
                <a:moveTo>
                  <a:pt x="1781343" y="48700"/>
                </a:moveTo>
                <a:lnTo>
                  <a:pt x="1768942" y="54587"/>
                </a:lnTo>
                <a:lnTo>
                  <a:pt x="1781343" y="60343"/>
                </a:lnTo>
                <a:lnTo>
                  <a:pt x="1781343" y="48700"/>
                </a:lnTo>
                <a:close/>
              </a:path>
              <a:path w="1802129" h="109854">
                <a:moveTo>
                  <a:pt x="1785530" y="48700"/>
                </a:moveTo>
                <a:lnTo>
                  <a:pt x="1781343" y="48700"/>
                </a:lnTo>
                <a:lnTo>
                  <a:pt x="1781343" y="60343"/>
                </a:lnTo>
                <a:lnTo>
                  <a:pt x="1785530" y="60343"/>
                </a:lnTo>
                <a:lnTo>
                  <a:pt x="1785530" y="48700"/>
                </a:lnTo>
                <a:close/>
              </a:path>
              <a:path w="1802129" h="109854">
                <a:moveTo>
                  <a:pt x="1785530" y="47756"/>
                </a:moveTo>
                <a:lnTo>
                  <a:pt x="1754500" y="47884"/>
                </a:lnTo>
                <a:lnTo>
                  <a:pt x="1768942" y="54587"/>
                </a:lnTo>
                <a:lnTo>
                  <a:pt x="1781343" y="48700"/>
                </a:lnTo>
                <a:lnTo>
                  <a:pt x="1785530" y="48700"/>
                </a:lnTo>
                <a:lnTo>
                  <a:pt x="1785530" y="47756"/>
                </a:lnTo>
                <a:close/>
              </a:path>
              <a:path w="1802129" h="109854">
                <a:moveTo>
                  <a:pt x="1684876" y="0"/>
                </a:moveTo>
                <a:lnTo>
                  <a:pt x="1679851" y="1106"/>
                </a:lnTo>
                <a:lnTo>
                  <a:pt x="1675162" y="7568"/>
                </a:lnTo>
                <a:lnTo>
                  <a:pt x="1676502" y="11682"/>
                </a:lnTo>
                <a:lnTo>
                  <a:pt x="1754500" y="47884"/>
                </a:lnTo>
                <a:lnTo>
                  <a:pt x="1787728" y="47756"/>
                </a:lnTo>
                <a:lnTo>
                  <a:pt x="1684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934573" y="5271156"/>
            <a:ext cx="1802130" cy="109855"/>
          </a:xfrm>
          <a:custGeom>
            <a:avLst/>
            <a:gdLst/>
            <a:ahLst/>
            <a:cxnLst/>
            <a:rect l="l" t="t" r="r" b="b"/>
            <a:pathLst>
              <a:path w="1802129" h="109854">
                <a:moveTo>
                  <a:pt x="1787728" y="47756"/>
                </a:moveTo>
                <a:lnTo>
                  <a:pt x="1785530" y="47756"/>
                </a:lnTo>
                <a:lnTo>
                  <a:pt x="1785530" y="61247"/>
                </a:lnTo>
                <a:lnTo>
                  <a:pt x="1754645" y="61374"/>
                </a:lnTo>
                <a:lnTo>
                  <a:pt x="1681024" y="96322"/>
                </a:lnTo>
                <a:lnTo>
                  <a:pt x="1677172" y="98224"/>
                </a:lnTo>
                <a:lnTo>
                  <a:pt x="1675832" y="102352"/>
                </a:lnTo>
                <a:lnTo>
                  <a:pt x="1680521" y="108774"/>
                </a:lnTo>
                <a:lnTo>
                  <a:pt x="1685546" y="109840"/>
                </a:lnTo>
                <a:lnTo>
                  <a:pt x="1802110" y="54434"/>
                </a:lnTo>
                <a:lnTo>
                  <a:pt x="1787728" y="47756"/>
                </a:lnTo>
                <a:close/>
              </a:path>
              <a:path w="1802129" h="109854">
                <a:moveTo>
                  <a:pt x="1754478" y="47884"/>
                </a:moveTo>
                <a:lnTo>
                  <a:pt x="0" y="55108"/>
                </a:lnTo>
                <a:lnTo>
                  <a:pt x="83" y="68599"/>
                </a:lnTo>
                <a:lnTo>
                  <a:pt x="1754645" y="61374"/>
                </a:lnTo>
                <a:lnTo>
                  <a:pt x="1768929" y="54593"/>
                </a:lnTo>
                <a:lnTo>
                  <a:pt x="1754478" y="47884"/>
                </a:lnTo>
                <a:close/>
              </a:path>
              <a:path w="1802129" h="109854">
                <a:moveTo>
                  <a:pt x="1768929" y="54593"/>
                </a:moveTo>
                <a:lnTo>
                  <a:pt x="1754645" y="61374"/>
                </a:lnTo>
                <a:lnTo>
                  <a:pt x="1785530" y="61247"/>
                </a:lnTo>
                <a:lnTo>
                  <a:pt x="1785530" y="60356"/>
                </a:lnTo>
                <a:lnTo>
                  <a:pt x="1781343" y="60356"/>
                </a:lnTo>
                <a:lnTo>
                  <a:pt x="1768929" y="54593"/>
                </a:lnTo>
                <a:close/>
              </a:path>
              <a:path w="1802129" h="109854">
                <a:moveTo>
                  <a:pt x="1781343" y="48700"/>
                </a:moveTo>
                <a:lnTo>
                  <a:pt x="1768929" y="54593"/>
                </a:lnTo>
                <a:lnTo>
                  <a:pt x="1781343" y="60356"/>
                </a:lnTo>
                <a:lnTo>
                  <a:pt x="1781343" y="48700"/>
                </a:lnTo>
                <a:close/>
              </a:path>
              <a:path w="1802129" h="109854">
                <a:moveTo>
                  <a:pt x="1785530" y="48700"/>
                </a:moveTo>
                <a:lnTo>
                  <a:pt x="1781343" y="48700"/>
                </a:lnTo>
                <a:lnTo>
                  <a:pt x="1781343" y="60356"/>
                </a:lnTo>
                <a:lnTo>
                  <a:pt x="1785530" y="60356"/>
                </a:lnTo>
                <a:lnTo>
                  <a:pt x="1785530" y="48700"/>
                </a:lnTo>
                <a:close/>
              </a:path>
              <a:path w="1802129" h="109854">
                <a:moveTo>
                  <a:pt x="1785530" y="47756"/>
                </a:moveTo>
                <a:lnTo>
                  <a:pt x="1754478" y="47884"/>
                </a:lnTo>
                <a:lnTo>
                  <a:pt x="1768929" y="54593"/>
                </a:lnTo>
                <a:lnTo>
                  <a:pt x="1781343" y="48700"/>
                </a:lnTo>
                <a:lnTo>
                  <a:pt x="1785530" y="48700"/>
                </a:lnTo>
                <a:lnTo>
                  <a:pt x="1785530" y="47756"/>
                </a:lnTo>
                <a:close/>
              </a:path>
              <a:path w="1802129" h="109854">
                <a:moveTo>
                  <a:pt x="1684876" y="0"/>
                </a:moveTo>
                <a:lnTo>
                  <a:pt x="1679851" y="1106"/>
                </a:lnTo>
                <a:lnTo>
                  <a:pt x="1675162" y="7568"/>
                </a:lnTo>
                <a:lnTo>
                  <a:pt x="1676502" y="11682"/>
                </a:lnTo>
                <a:lnTo>
                  <a:pt x="1754478" y="47884"/>
                </a:lnTo>
                <a:lnTo>
                  <a:pt x="1787728" y="47756"/>
                </a:lnTo>
                <a:lnTo>
                  <a:pt x="1684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642058" y="3313596"/>
            <a:ext cx="800100" cy="15875"/>
          </a:xfrm>
          <a:custGeom>
            <a:avLst/>
            <a:gdLst/>
            <a:ahLst/>
            <a:cxnLst/>
            <a:rect l="l" t="t" r="r" b="b"/>
            <a:pathLst>
              <a:path w="800100" h="15875">
                <a:moveTo>
                  <a:pt x="0" y="15514"/>
                </a:moveTo>
                <a:lnTo>
                  <a:pt x="799706" y="0"/>
                </a:lnTo>
              </a:path>
            </a:pathLst>
          </a:custGeom>
          <a:ln w="10118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736683" y="3430290"/>
            <a:ext cx="705485" cy="23495"/>
          </a:xfrm>
          <a:custGeom>
            <a:avLst/>
            <a:gdLst/>
            <a:ahLst/>
            <a:cxnLst/>
            <a:rect l="l" t="t" r="r" b="b"/>
            <a:pathLst>
              <a:path w="705485" h="23495">
                <a:moveTo>
                  <a:pt x="0" y="22933"/>
                </a:moveTo>
                <a:lnTo>
                  <a:pt x="705081" y="0"/>
                </a:lnTo>
              </a:path>
            </a:pathLst>
          </a:custGeom>
          <a:ln w="1012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806187" y="3787115"/>
            <a:ext cx="549910" cy="22860"/>
          </a:xfrm>
          <a:custGeom>
            <a:avLst/>
            <a:gdLst/>
            <a:ahLst/>
            <a:cxnLst/>
            <a:rect l="l" t="t" r="r" b="b"/>
            <a:pathLst>
              <a:path w="549910" h="22860">
                <a:moveTo>
                  <a:pt x="0" y="22259"/>
                </a:moveTo>
                <a:lnTo>
                  <a:pt x="549326" y="0"/>
                </a:lnTo>
              </a:path>
            </a:pathLst>
          </a:custGeom>
          <a:ln w="10121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902486" y="4020501"/>
            <a:ext cx="299085" cy="7620"/>
          </a:xfrm>
          <a:custGeom>
            <a:avLst/>
            <a:gdLst/>
            <a:ahLst/>
            <a:cxnLst/>
            <a:rect l="l" t="t" r="r" b="b"/>
            <a:pathLst>
              <a:path w="299085" h="7620">
                <a:moveTo>
                  <a:pt x="0" y="7419"/>
                </a:moveTo>
                <a:lnTo>
                  <a:pt x="298947" y="0"/>
                </a:lnTo>
              </a:path>
            </a:pathLst>
          </a:custGeom>
          <a:ln w="10119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960266" y="4595874"/>
            <a:ext cx="240665" cy="15240"/>
          </a:xfrm>
          <a:custGeom>
            <a:avLst/>
            <a:gdLst/>
            <a:ahLst/>
            <a:cxnLst/>
            <a:rect l="l" t="t" r="r" b="b"/>
            <a:pathLst>
              <a:path w="240664" h="15239">
                <a:moveTo>
                  <a:pt x="0" y="0"/>
                </a:moveTo>
                <a:lnTo>
                  <a:pt x="240330" y="14839"/>
                </a:lnTo>
              </a:path>
            </a:pathLst>
          </a:custGeom>
          <a:ln w="10127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806187" y="4852113"/>
            <a:ext cx="549910" cy="38735"/>
          </a:xfrm>
          <a:custGeom>
            <a:avLst/>
            <a:gdLst/>
            <a:ahLst/>
            <a:cxnLst/>
            <a:rect l="l" t="t" r="r" b="b"/>
            <a:pathLst>
              <a:path w="549910" h="38735">
                <a:moveTo>
                  <a:pt x="0" y="0"/>
                </a:moveTo>
                <a:lnTo>
                  <a:pt x="549326" y="38448"/>
                </a:lnTo>
              </a:path>
            </a:pathLst>
          </a:custGeom>
          <a:ln w="10129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738358" y="5209572"/>
            <a:ext cx="636905" cy="61594"/>
          </a:xfrm>
          <a:custGeom>
            <a:avLst/>
            <a:gdLst/>
            <a:ahLst/>
            <a:cxnLst/>
            <a:rect l="l" t="t" r="r" b="b"/>
            <a:pathLst>
              <a:path w="636904" h="61595">
                <a:moveTo>
                  <a:pt x="0" y="0"/>
                </a:moveTo>
                <a:lnTo>
                  <a:pt x="636415" y="61382"/>
                </a:lnTo>
              </a:path>
            </a:pathLst>
          </a:custGeom>
          <a:ln w="1014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736683" y="5325591"/>
            <a:ext cx="638175" cy="62230"/>
          </a:xfrm>
          <a:custGeom>
            <a:avLst/>
            <a:gdLst/>
            <a:ahLst/>
            <a:cxnLst/>
            <a:rect l="l" t="t" r="r" b="b"/>
            <a:pathLst>
              <a:path w="638175" h="62229">
                <a:moveTo>
                  <a:pt x="0" y="0"/>
                </a:moveTo>
                <a:lnTo>
                  <a:pt x="638090" y="62056"/>
                </a:lnTo>
              </a:path>
            </a:pathLst>
          </a:custGeom>
          <a:ln w="1014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488993" y="2858020"/>
            <a:ext cx="1889760" cy="454025"/>
          </a:xfrm>
          <a:custGeom>
            <a:avLst/>
            <a:gdLst/>
            <a:ahLst/>
            <a:cxnLst/>
            <a:rect l="l" t="t" r="r" b="b"/>
            <a:pathLst>
              <a:path w="1889760" h="454025">
                <a:moveTo>
                  <a:pt x="1841723" y="31676"/>
                </a:moveTo>
                <a:lnTo>
                  <a:pt x="0" y="440331"/>
                </a:lnTo>
                <a:lnTo>
                  <a:pt x="4354" y="453417"/>
                </a:lnTo>
                <a:lnTo>
                  <a:pt x="1846079" y="44665"/>
                </a:lnTo>
                <a:lnTo>
                  <a:pt x="1857707" y="35086"/>
                </a:lnTo>
                <a:lnTo>
                  <a:pt x="1841723" y="31676"/>
                </a:lnTo>
                <a:close/>
              </a:path>
              <a:path w="1889760" h="454025">
                <a:moveTo>
                  <a:pt x="1875760" y="25092"/>
                </a:moveTo>
                <a:lnTo>
                  <a:pt x="1871396" y="25092"/>
                </a:lnTo>
                <a:lnTo>
                  <a:pt x="1875917" y="38043"/>
                </a:lnTo>
                <a:lnTo>
                  <a:pt x="1846079" y="44665"/>
                </a:lnTo>
                <a:lnTo>
                  <a:pt x="1786317" y="93894"/>
                </a:lnTo>
                <a:lnTo>
                  <a:pt x="1783135" y="96592"/>
                </a:lnTo>
                <a:lnTo>
                  <a:pt x="1783135" y="100774"/>
                </a:lnTo>
                <a:lnTo>
                  <a:pt x="1786484" y="103337"/>
                </a:lnTo>
                <a:lnTo>
                  <a:pt x="1789834" y="106035"/>
                </a:lnTo>
                <a:lnTo>
                  <a:pt x="1795193" y="105900"/>
                </a:lnTo>
                <a:lnTo>
                  <a:pt x="1798375" y="103337"/>
                </a:lnTo>
                <a:lnTo>
                  <a:pt x="1889651" y="28060"/>
                </a:lnTo>
                <a:lnTo>
                  <a:pt x="1875760" y="25092"/>
                </a:lnTo>
                <a:close/>
              </a:path>
              <a:path w="1889760" h="454025">
                <a:moveTo>
                  <a:pt x="1857707" y="35086"/>
                </a:moveTo>
                <a:lnTo>
                  <a:pt x="1846079" y="44665"/>
                </a:lnTo>
                <a:lnTo>
                  <a:pt x="1875917" y="38043"/>
                </a:lnTo>
                <a:lnTo>
                  <a:pt x="1871563" y="38043"/>
                </a:lnTo>
                <a:lnTo>
                  <a:pt x="1857707" y="35086"/>
                </a:lnTo>
                <a:close/>
              </a:path>
              <a:path w="1889760" h="454025">
                <a:moveTo>
                  <a:pt x="1867711" y="26846"/>
                </a:moveTo>
                <a:lnTo>
                  <a:pt x="1857707" y="35086"/>
                </a:lnTo>
                <a:lnTo>
                  <a:pt x="1871563" y="38043"/>
                </a:lnTo>
                <a:lnTo>
                  <a:pt x="1867711" y="26846"/>
                </a:lnTo>
                <a:close/>
              </a:path>
              <a:path w="1889760" h="454025">
                <a:moveTo>
                  <a:pt x="1872008" y="26846"/>
                </a:moveTo>
                <a:lnTo>
                  <a:pt x="1867711" y="26846"/>
                </a:lnTo>
                <a:lnTo>
                  <a:pt x="1871563" y="38043"/>
                </a:lnTo>
                <a:lnTo>
                  <a:pt x="1875917" y="38043"/>
                </a:lnTo>
                <a:lnTo>
                  <a:pt x="1872008" y="26846"/>
                </a:lnTo>
                <a:close/>
              </a:path>
              <a:path w="1889760" h="454025">
                <a:moveTo>
                  <a:pt x="1871396" y="25092"/>
                </a:moveTo>
                <a:lnTo>
                  <a:pt x="1841723" y="31676"/>
                </a:lnTo>
                <a:lnTo>
                  <a:pt x="1857707" y="35086"/>
                </a:lnTo>
                <a:lnTo>
                  <a:pt x="1867711" y="26846"/>
                </a:lnTo>
                <a:lnTo>
                  <a:pt x="1872008" y="26846"/>
                </a:lnTo>
                <a:lnTo>
                  <a:pt x="1871396" y="25092"/>
                </a:lnTo>
                <a:close/>
              </a:path>
              <a:path w="1889760" h="454025">
                <a:moveTo>
                  <a:pt x="1758851" y="0"/>
                </a:moveTo>
                <a:lnTo>
                  <a:pt x="1754329" y="2158"/>
                </a:lnTo>
                <a:lnTo>
                  <a:pt x="1751984" y="9443"/>
                </a:lnTo>
                <a:lnTo>
                  <a:pt x="1754664" y="13085"/>
                </a:lnTo>
                <a:lnTo>
                  <a:pt x="1841723" y="31676"/>
                </a:lnTo>
                <a:lnTo>
                  <a:pt x="1871396" y="25092"/>
                </a:lnTo>
                <a:lnTo>
                  <a:pt x="1875760" y="25092"/>
                </a:lnTo>
                <a:lnTo>
                  <a:pt x="1763372" y="1079"/>
                </a:lnTo>
                <a:lnTo>
                  <a:pt x="17588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440257" y="2982943"/>
            <a:ext cx="1938655" cy="475615"/>
          </a:xfrm>
          <a:custGeom>
            <a:avLst/>
            <a:gdLst/>
            <a:ahLst/>
            <a:cxnLst/>
            <a:rect l="l" t="t" r="r" b="b"/>
            <a:pathLst>
              <a:path w="1938654" h="475614">
                <a:moveTo>
                  <a:pt x="1890172" y="31119"/>
                </a:moveTo>
                <a:lnTo>
                  <a:pt x="0" y="462456"/>
                </a:lnTo>
                <a:lnTo>
                  <a:pt x="4689" y="475542"/>
                </a:lnTo>
                <a:lnTo>
                  <a:pt x="1894866" y="44204"/>
                </a:lnTo>
                <a:lnTo>
                  <a:pt x="1906478" y="34501"/>
                </a:lnTo>
                <a:lnTo>
                  <a:pt x="1890172" y="31119"/>
                </a:lnTo>
                <a:close/>
              </a:path>
              <a:path w="1938654" h="475614">
                <a:moveTo>
                  <a:pt x="1924703" y="24282"/>
                </a:moveTo>
                <a:lnTo>
                  <a:pt x="1920132" y="24282"/>
                </a:lnTo>
                <a:lnTo>
                  <a:pt x="1924821" y="37368"/>
                </a:lnTo>
                <a:lnTo>
                  <a:pt x="1894866" y="44204"/>
                </a:lnTo>
                <a:lnTo>
                  <a:pt x="1835723" y="93624"/>
                </a:lnTo>
                <a:lnTo>
                  <a:pt x="1832541" y="96322"/>
                </a:lnTo>
                <a:lnTo>
                  <a:pt x="1832541" y="100639"/>
                </a:lnTo>
                <a:lnTo>
                  <a:pt x="1839240" y="105765"/>
                </a:lnTo>
                <a:lnTo>
                  <a:pt x="1844599" y="105631"/>
                </a:lnTo>
                <a:lnTo>
                  <a:pt x="1847781" y="102932"/>
                </a:lnTo>
                <a:lnTo>
                  <a:pt x="1938387" y="27116"/>
                </a:lnTo>
                <a:lnTo>
                  <a:pt x="1924703" y="24282"/>
                </a:lnTo>
                <a:close/>
              </a:path>
              <a:path w="1938654" h="475614">
                <a:moveTo>
                  <a:pt x="1906478" y="34501"/>
                </a:moveTo>
                <a:lnTo>
                  <a:pt x="1894866" y="44204"/>
                </a:lnTo>
                <a:lnTo>
                  <a:pt x="1924821" y="37368"/>
                </a:lnTo>
                <a:lnTo>
                  <a:pt x="1920299" y="37368"/>
                </a:lnTo>
                <a:lnTo>
                  <a:pt x="1906478" y="34501"/>
                </a:lnTo>
                <a:close/>
              </a:path>
              <a:path w="1938654" h="475614">
                <a:moveTo>
                  <a:pt x="1916447" y="26171"/>
                </a:moveTo>
                <a:lnTo>
                  <a:pt x="1906478" y="34501"/>
                </a:lnTo>
                <a:lnTo>
                  <a:pt x="1920299" y="37368"/>
                </a:lnTo>
                <a:lnTo>
                  <a:pt x="1916447" y="26171"/>
                </a:lnTo>
                <a:close/>
              </a:path>
              <a:path w="1938654" h="475614">
                <a:moveTo>
                  <a:pt x="1920808" y="26171"/>
                </a:moveTo>
                <a:lnTo>
                  <a:pt x="1916447" y="26171"/>
                </a:lnTo>
                <a:lnTo>
                  <a:pt x="1920299" y="37368"/>
                </a:lnTo>
                <a:lnTo>
                  <a:pt x="1924821" y="37368"/>
                </a:lnTo>
                <a:lnTo>
                  <a:pt x="1920808" y="26171"/>
                </a:lnTo>
                <a:close/>
              </a:path>
              <a:path w="1938654" h="475614">
                <a:moveTo>
                  <a:pt x="1920132" y="24282"/>
                </a:moveTo>
                <a:lnTo>
                  <a:pt x="1890172" y="31119"/>
                </a:lnTo>
                <a:lnTo>
                  <a:pt x="1906478" y="34501"/>
                </a:lnTo>
                <a:lnTo>
                  <a:pt x="1916447" y="26171"/>
                </a:lnTo>
                <a:lnTo>
                  <a:pt x="1920808" y="26171"/>
                </a:lnTo>
                <a:lnTo>
                  <a:pt x="1920132" y="24282"/>
                </a:lnTo>
                <a:close/>
              </a:path>
              <a:path w="1938654" h="475614">
                <a:moveTo>
                  <a:pt x="1807419" y="0"/>
                </a:moveTo>
                <a:lnTo>
                  <a:pt x="1802897" y="2158"/>
                </a:lnTo>
                <a:lnTo>
                  <a:pt x="1800552" y="9443"/>
                </a:lnTo>
                <a:lnTo>
                  <a:pt x="1803232" y="13085"/>
                </a:lnTo>
                <a:lnTo>
                  <a:pt x="1890172" y="31119"/>
                </a:lnTo>
                <a:lnTo>
                  <a:pt x="1920132" y="24282"/>
                </a:lnTo>
                <a:lnTo>
                  <a:pt x="1924703" y="24282"/>
                </a:lnTo>
                <a:lnTo>
                  <a:pt x="18074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322855" y="3196094"/>
            <a:ext cx="2163445" cy="596265"/>
          </a:xfrm>
          <a:custGeom>
            <a:avLst/>
            <a:gdLst/>
            <a:ahLst/>
            <a:cxnLst/>
            <a:rect l="l" t="t" r="r" b="b"/>
            <a:pathLst>
              <a:path w="2163445" h="596264">
                <a:moveTo>
                  <a:pt x="2115325" y="28618"/>
                </a:moveTo>
                <a:lnTo>
                  <a:pt x="0" y="583331"/>
                </a:lnTo>
                <a:lnTo>
                  <a:pt x="5024" y="596147"/>
                </a:lnTo>
                <a:lnTo>
                  <a:pt x="2120291" y="41493"/>
                </a:lnTo>
                <a:lnTo>
                  <a:pt x="2131456" y="31431"/>
                </a:lnTo>
                <a:lnTo>
                  <a:pt x="2115325" y="28618"/>
                </a:lnTo>
                <a:close/>
              </a:path>
              <a:path w="2163445" h="596264">
                <a:moveTo>
                  <a:pt x="2150599" y="20910"/>
                </a:moveTo>
                <a:lnTo>
                  <a:pt x="2144719" y="20910"/>
                </a:lnTo>
                <a:lnTo>
                  <a:pt x="2149911" y="33726"/>
                </a:lnTo>
                <a:lnTo>
                  <a:pt x="2120291" y="41493"/>
                </a:lnTo>
                <a:lnTo>
                  <a:pt x="2063493" y="92680"/>
                </a:lnTo>
                <a:lnTo>
                  <a:pt x="2060478" y="95513"/>
                </a:lnTo>
                <a:lnTo>
                  <a:pt x="2060813" y="99830"/>
                </a:lnTo>
                <a:lnTo>
                  <a:pt x="2064162" y="102258"/>
                </a:lnTo>
                <a:lnTo>
                  <a:pt x="2067679" y="104686"/>
                </a:lnTo>
                <a:lnTo>
                  <a:pt x="2073039" y="104551"/>
                </a:lnTo>
                <a:lnTo>
                  <a:pt x="2076053" y="101718"/>
                </a:lnTo>
                <a:lnTo>
                  <a:pt x="2162974" y="23068"/>
                </a:lnTo>
                <a:lnTo>
                  <a:pt x="2150599" y="20910"/>
                </a:lnTo>
                <a:close/>
              </a:path>
              <a:path w="2163445" h="596264">
                <a:moveTo>
                  <a:pt x="2131456" y="31431"/>
                </a:moveTo>
                <a:lnTo>
                  <a:pt x="2120291" y="41493"/>
                </a:lnTo>
                <a:lnTo>
                  <a:pt x="2149397" y="33861"/>
                </a:lnTo>
                <a:lnTo>
                  <a:pt x="2145389" y="33861"/>
                </a:lnTo>
                <a:lnTo>
                  <a:pt x="2131456" y="31431"/>
                </a:lnTo>
                <a:close/>
              </a:path>
              <a:path w="2163445" h="596264">
                <a:moveTo>
                  <a:pt x="2141035" y="22799"/>
                </a:moveTo>
                <a:lnTo>
                  <a:pt x="2131456" y="31431"/>
                </a:lnTo>
                <a:lnTo>
                  <a:pt x="2145389" y="33861"/>
                </a:lnTo>
                <a:lnTo>
                  <a:pt x="2141035" y="22799"/>
                </a:lnTo>
                <a:close/>
              </a:path>
              <a:path w="2163445" h="596264">
                <a:moveTo>
                  <a:pt x="2145484" y="22799"/>
                </a:moveTo>
                <a:lnTo>
                  <a:pt x="2141035" y="22799"/>
                </a:lnTo>
                <a:lnTo>
                  <a:pt x="2145389" y="33861"/>
                </a:lnTo>
                <a:lnTo>
                  <a:pt x="2149397" y="33861"/>
                </a:lnTo>
                <a:lnTo>
                  <a:pt x="2149911" y="33726"/>
                </a:lnTo>
                <a:lnTo>
                  <a:pt x="2145484" y="22799"/>
                </a:lnTo>
                <a:close/>
              </a:path>
              <a:path w="2163445" h="596264">
                <a:moveTo>
                  <a:pt x="2144719" y="20910"/>
                </a:moveTo>
                <a:lnTo>
                  <a:pt x="2115325" y="28618"/>
                </a:lnTo>
                <a:lnTo>
                  <a:pt x="2131456" y="31431"/>
                </a:lnTo>
                <a:lnTo>
                  <a:pt x="2141035" y="22799"/>
                </a:lnTo>
                <a:lnTo>
                  <a:pt x="2145484" y="22799"/>
                </a:lnTo>
                <a:lnTo>
                  <a:pt x="2144719" y="20910"/>
                </a:lnTo>
                <a:close/>
              </a:path>
              <a:path w="2163445" h="596264">
                <a:moveTo>
                  <a:pt x="2030834" y="0"/>
                </a:moveTo>
                <a:lnTo>
                  <a:pt x="2026312" y="2428"/>
                </a:lnTo>
                <a:lnTo>
                  <a:pt x="2025308" y="5935"/>
                </a:lnTo>
                <a:lnTo>
                  <a:pt x="2024303" y="9578"/>
                </a:lnTo>
                <a:lnTo>
                  <a:pt x="2027150" y="13220"/>
                </a:lnTo>
                <a:lnTo>
                  <a:pt x="2115325" y="28618"/>
                </a:lnTo>
                <a:lnTo>
                  <a:pt x="2144719" y="20910"/>
                </a:lnTo>
                <a:lnTo>
                  <a:pt x="2150599" y="20910"/>
                </a:lnTo>
                <a:lnTo>
                  <a:pt x="20308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198754" y="3368233"/>
            <a:ext cx="2423795" cy="666750"/>
          </a:xfrm>
          <a:custGeom>
            <a:avLst/>
            <a:gdLst/>
            <a:ahLst/>
            <a:cxnLst/>
            <a:rect l="l" t="t" r="r" b="b"/>
            <a:pathLst>
              <a:path w="2423795" h="666750">
                <a:moveTo>
                  <a:pt x="2375667" y="28439"/>
                </a:moveTo>
                <a:lnTo>
                  <a:pt x="0" y="653347"/>
                </a:lnTo>
                <a:lnTo>
                  <a:pt x="5359" y="666163"/>
                </a:lnTo>
                <a:lnTo>
                  <a:pt x="2380969" y="41359"/>
                </a:lnTo>
                <a:lnTo>
                  <a:pt x="2392084" y="31302"/>
                </a:lnTo>
                <a:lnTo>
                  <a:pt x="2375667" y="28439"/>
                </a:lnTo>
                <a:close/>
              </a:path>
              <a:path w="2423795" h="666750">
                <a:moveTo>
                  <a:pt x="2410324" y="20640"/>
                </a:moveTo>
                <a:lnTo>
                  <a:pt x="2405315" y="20640"/>
                </a:lnTo>
                <a:lnTo>
                  <a:pt x="2410506" y="33591"/>
                </a:lnTo>
                <a:lnTo>
                  <a:pt x="2380969" y="41359"/>
                </a:lnTo>
                <a:lnTo>
                  <a:pt x="2324255" y="92680"/>
                </a:lnTo>
                <a:lnTo>
                  <a:pt x="2321073" y="95378"/>
                </a:lnTo>
                <a:lnTo>
                  <a:pt x="2321408" y="99695"/>
                </a:lnTo>
                <a:lnTo>
                  <a:pt x="2324925" y="102123"/>
                </a:lnTo>
                <a:lnTo>
                  <a:pt x="2328442" y="104686"/>
                </a:lnTo>
                <a:lnTo>
                  <a:pt x="2333634" y="104416"/>
                </a:lnTo>
                <a:lnTo>
                  <a:pt x="2336816" y="101583"/>
                </a:lnTo>
                <a:lnTo>
                  <a:pt x="2423570" y="22933"/>
                </a:lnTo>
                <a:lnTo>
                  <a:pt x="2410324" y="20640"/>
                </a:lnTo>
                <a:close/>
              </a:path>
              <a:path w="2423795" h="666750">
                <a:moveTo>
                  <a:pt x="2392084" y="31302"/>
                </a:moveTo>
                <a:lnTo>
                  <a:pt x="2380969" y="41359"/>
                </a:lnTo>
                <a:lnTo>
                  <a:pt x="2409993" y="33726"/>
                </a:lnTo>
                <a:lnTo>
                  <a:pt x="2405984" y="33726"/>
                </a:lnTo>
                <a:lnTo>
                  <a:pt x="2392084" y="31302"/>
                </a:lnTo>
                <a:close/>
              </a:path>
              <a:path w="2423795" h="666750">
                <a:moveTo>
                  <a:pt x="2401630" y="22664"/>
                </a:moveTo>
                <a:lnTo>
                  <a:pt x="2392084" y="31302"/>
                </a:lnTo>
                <a:lnTo>
                  <a:pt x="2405984" y="33726"/>
                </a:lnTo>
                <a:lnTo>
                  <a:pt x="2401630" y="22664"/>
                </a:lnTo>
                <a:close/>
              </a:path>
              <a:path w="2423795" h="666750">
                <a:moveTo>
                  <a:pt x="2406126" y="22664"/>
                </a:moveTo>
                <a:lnTo>
                  <a:pt x="2401630" y="22664"/>
                </a:lnTo>
                <a:lnTo>
                  <a:pt x="2405984" y="33726"/>
                </a:lnTo>
                <a:lnTo>
                  <a:pt x="2409993" y="33726"/>
                </a:lnTo>
                <a:lnTo>
                  <a:pt x="2410506" y="33591"/>
                </a:lnTo>
                <a:lnTo>
                  <a:pt x="2406126" y="22664"/>
                </a:lnTo>
                <a:close/>
              </a:path>
              <a:path w="2423795" h="666750">
                <a:moveTo>
                  <a:pt x="2405315" y="20640"/>
                </a:moveTo>
                <a:lnTo>
                  <a:pt x="2375667" y="28439"/>
                </a:lnTo>
                <a:lnTo>
                  <a:pt x="2392084" y="31302"/>
                </a:lnTo>
                <a:lnTo>
                  <a:pt x="2401630" y="22664"/>
                </a:lnTo>
                <a:lnTo>
                  <a:pt x="2406126" y="22664"/>
                </a:lnTo>
                <a:lnTo>
                  <a:pt x="2405315" y="20640"/>
                </a:lnTo>
                <a:close/>
              </a:path>
              <a:path w="2423795" h="666750">
                <a:moveTo>
                  <a:pt x="2291262" y="0"/>
                </a:moveTo>
                <a:lnTo>
                  <a:pt x="2286908" y="2293"/>
                </a:lnTo>
                <a:lnTo>
                  <a:pt x="2284898" y="9578"/>
                </a:lnTo>
                <a:lnTo>
                  <a:pt x="2287745" y="13220"/>
                </a:lnTo>
                <a:lnTo>
                  <a:pt x="2292267" y="13895"/>
                </a:lnTo>
                <a:lnTo>
                  <a:pt x="2375667" y="28439"/>
                </a:lnTo>
                <a:lnTo>
                  <a:pt x="2405315" y="20640"/>
                </a:lnTo>
                <a:lnTo>
                  <a:pt x="2410324" y="20640"/>
                </a:lnTo>
                <a:lnTo>
                  <a:pt x="22912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40257" y="5381847"/>
            <a:ext cx="2179955" cy="537845"/>
          </a:xfrm>
          <a:custGeom>
            <a:avLst/>
            <a:gdLst/>
            <a:ahLst/>
            <a:cxnLst/>
            <a:rect l="l" t="t" r="r" b="b"/>
            <a:pathLst>
              <a:path w="2179954" h="537845">
                <a:moveTo>
                  <a:pt x="2131546" y="506923"/>
                </a:moveTo>
                <a:lnTo>
                  <a:pt x="2044233" y="524704"/>
                </a:lnTo>
                <a:lnTo>
                  <a:pt x="2041553" y="528373"/>
                </a:lnTo>
                <a:lnTo>
                  <a:pt x="2043898" y="535596"/>
                </a:lnTo>
                <a:lnTo>
                  <a:pt x="2048420" y="537782"/>
                </a:lnTo>
                <a:lnTo>
                  <a:pt x="2165897" y="513818"/>
                </a:lnTo>
                <a:lnTo>
                  <a:pt x="2161300" y="513818"/>
                </a:lnTo>
                <a:lnTo>
                  <a:pt x="2131546" y="506923"/>
                </a:lnTo>
                <a:close/>
              </a:path>
              <a:path w="2179954" h="537845">
                <a:moveTo>
                  <a:pt x="2147701" y="503633"/>
                </a:moveTo>
                <a:lnTo>
                  <a:pt x="2131546" y="506923"/>
                </a:lnTo>
                <a:lnTo>
                  <a:pt x="2161300" y="513818"/>
                </a:lnTo>
                <a:lnTo>
                  <a:pt x="2161960" y="511990"/>
                </a:lnTo>
                <a:lnTo>
                  <a:pt x="2157615" y="511990"/>
                </a:lnTo>
                <a:lnTo>
                  <a:pt x="2147701" y="503633"/>
                </a:lnTo>
                <a:close/>
              </a:path>
              <a:path w="2179954" h="537845">
                <a:moveTo>
                  <a:pt x="2080743" y="432129"/>
                </a:moveTo>
                <a:lnTo>
                  <a:pt x="2074044" y="437269"/>
                </a:lnTo>
                <a:lnTo>
                  <a:pt x="2074044" y="441545"/>
                </a:lnTo>
                <a:lnTo>
                  <a:pt x="2136213" y="493950"/>
                </a:lnTo>
                <a:lnTo>
                  <a:pt x="2165989" y="500850"/>
                </a:lnTo>
                <a:lnTo>
                  <a:pt x="2161300" y="513818"/>
                </a:lnTo>
                <a:lnTo>
                  <a:pt x="2165897" y="513818"/>
                </a:lnTo>
                <a:lnTo>
                  <a:pt x="2179555" y="511032"/>
                </a:lnTo>
                <a:lnTo>
                  <a:pt x="2086102" y="432223"/>
                </a:lnTo>
                <a:lnTo>
                  <a:pt x="2080743" y="432129"/>
                </a:lnTo>
                <a:close/>
              </a:path>
              <a:path w="2179954" h="537845">
                <a:moveTo>
                  <a:pt x="2161634" y="500796"/>
                </a:moveTo>
                <a:lnTo>
                  <a:pt x="2147701" y="503633"/>
                </a:lnTo>
                <a:lnTo>
                  <a:pt x="2157615" y="511990"/>
                </a:lnTo>
                <a:lnTo>
                  <a:pt x="2161634" y="500796"/>
                </a:lnTo>
                <a:close/>
              </a:path>
              <a:path w="2179954" h="537845">
                <a:moveTo>
                  <a:pt x="2165756" y="500796"/>
                </a:moveTo>
                <a:lnTo>
                  <a:pt x="2161634" y="500796"/>
                </a:lnTo>
                <a:lnTo>
                  <a:pt x="2157615" y="511990"/>
                </a:lnTo>
                <a:lnTo>
                  <a:pt x="2161960" y="511990"/>
                </a:lnTo>
                <a:lnTo>
                  <a:pt x="2165989" y="500850"/>
                </a:lnTo>
                <a:lnTo>
                  <a:pt x="2165756" y="500796"/>
                </a:lnTo>
                <a:close/>
              </a:path>
              <a:path w="2179954" h="537845">
                <a:moveTo>
                  <a:pt x="4689" y="0"/>
                </a:moveTo>
                <a:lnTo>
                  <a:pt x="0" y="12964"/>
                </a:lnTo>
                <a:lnTo>
                  <a:pt x="2131546" y="506923"/>
                </a:lnTo>
                <a:lnTo>
                  <a:pt x="2147701" y="503633"/>
                </a:lnTo>
                <a:lnTo>
                  <a:pt x="2136213" y="493950"/>
                </a:lnTo>
                <a:lnTo>
                  <a:pt x="4689" y="0"/>
                </a:lnTo>
                <a:close/>
              </a:path>
              <a:path w="2179954" h="537845">
                <a:moveTo>
                  <a:pt x="2136213" y="493950"/>
                </a:moveTo>
                <a:lnTo>
                  <a:pt x="2147701" y="503633"/>
                </a:lnTo>
                <a:lnTo>
                  <a:pt x="2161634" y="500796"/>
                </a:lnTo>
                <a:lnTo>
                  <a:pt x="2165756" y="500796"/>
                </a:lnTo>
                <a:lnTo>
                  <a:pt x="2136213" y="4939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373433" y="5265126"/>
            <a:ext cx="2249170" cy="532130"/>
          </a:xfrm>
          <a:custGeom>
            <a:avLst/>
            <a:gdLst/>
            <a:ahLst/>
            <a:cxnLst/>
            <a:rect l="l" t="t" r="r" b="b"/>
            <a:pathLst>
              <a:path w="2249170" h="532129">
                <a:moveTo>
                  <a:pt x="2200807" y="499996"/>
                </a:moveTo>
                <a:lnTo>
                  <a:pt x="2113903" y="518617"/>
                </a:lnTo>
                <a:lnTo>
                  <a:pt x="2111224" y="522313"/>
                </a:lnTo>
                <a:lnTo>
                  <a:pt x="2113568" y="529517"/>
                </a:lnTo>
                <a:lnTo>
                  <a:pt x="2118090" y="531662"/>
                </a:lnTo>
                <a:lnTo>
                  <a:pt x="2235099" y="506597"/>
                </a:lnTo>
                <a:lnTo>
                  <a:pt x="2230635" y="506597"/>
                </a:lnTo>
                <a:lnTo>
                  <a:pt x="2200807" y="499996"/>
                </a:lnTo>
                <a:close/>
              </a:path>
              <a:path w="2249170" h="532129">
                <a:moveTo>
                  <a:pt x="2216908" y="496551"/>
                </a:moveTo>
                <a:lnTo>
                  <a:pt x="2200807" y="499996"/>
                </a:lnTo>
                <a:lnTo>
                  <a:pt x="2230635" y="506597"/>
                </a:lnTo>
                <a:lnTo>
                  <a:pt x="2231254" y="504816"/>
                </a:lnTo>
                <a:lnTo>
                  <a:pt x="2226951" y="504816"/>
                </a:lnTo>
                <a:lnTo>
                  <a:pt x="2216908" y="496551"/>
                </a:lnTo>
                <a:close/>
              </a:path>
              <a:path w="2249170" h="532129">
                <a:moveTo>
                  <a:pt x="2148906" y="425694"/>
                </a:moveTo>
                <a:lnTo>
                  <a:pt x="2145724" y="428298"/>
                </a:lnTo>
                <a:lnTo>
                  <a:pt x="2142375" y="430915"/>
                </a:lnTo>
                <a:lnTo>
                  <a:pt x="2142375" y="435178"/>
                </a:lnTo>
                <a:lnTo>
                  <a:pt x="2145557" y="437835"/>
                </a:lnTo>
                <a:lnTo>
                  <a:pt x="2205277" y="486981"/>
                </a:lnTo>
                <a:lnTo>
                  <a:pt x="2235157" y="493592"/>
                </a:lnTo>
                <a:lnTo>
                  <a:pt x="2230635" y="506597"/>
                </a:lnTo>
                <a:lnTo>
                  <a:pt x="2235099" y="506597"/>
                </a:lnTo>
                <a:lnTo>
                  <a:pt x="2248890" y="503642"/>
                </a:lnTo>
                <a:lnTo>
                  <a:pt x="2157448" y="428406"/>
                </a:lnTo>
                <a:lnTo>
                  <a:pt x="2154265" y="425748"/>
                </a:lnTo>
                <a:lnTo>
                  <a:pt x="2148906" y="425694"/>
                </a:lnTo>
                <a:close/>
              </a:path>
              <a:path w="2249170" h="532129">
                <a:moveTo>
                  <a:pt x="2230803" y="493578"/>
                </a:moveTo>
                <a:lnTo>
                  <a:pt x="2216908" y="496551"/>
                </a:lnTo>
                <a:lnTo>
                  <a:pt x="2226951" y="504816"/>
                </a:lnTo>
                <a:lnTo>
                  <a:pt x="2230803" y="493578"/>
                </a:lnTo>
                <a:close/>
              </a:path>
              <a:path w="2249170" h="532129">
                <a:moveTo>
                  <a:pt x="2235096" y="493578"/>
                </a:moveTo>
                <a:lnTo>
                  <a:pt x="2230803" y="493578"/>
                </a:lnTo>
                <a:lnTo>
                  <a:pt x="2226951" y="504816"/>
                </a:lnTo>
                <a:lnTo>
                  <a:pt x="2231254" y="504816"/>
                </a:lnTo>
                <a:lnTo>
                  <a:pt x="2235157" y="493592"/>
                </a:lnTo>
                <a:close/>
              </a:path>
              <a:path w="2249170" h="532129">
                <a:moveTo>
                  <a:pt x="4354" y="0"/>
                </a:moveTo>
                <a:lnTo>
                  <a:pt x="0" y="13004"/>
                </a:lnTo>
                <a:lnTo>
                  <a:pt x="2200807" y="499996"/>
                </a:lnTo>
                <a:lnTo>
                  <a:pt x="2216908" y="496551"/>
                </a:lnTo>
                <a:lnTo>
                  <a:pt x="2205277" y="486981"/>
                </a:lnTo>
                <a:lnTo>
                  <a:pt x="4354" y="0"/>
                </a:lnTo>
                <a:close/>
              </a:path>
              <a:path w="2249170" h="532129">
                <a:moveTo>
                  <a:pt x="2205277" y="486981"/>
                </a:moveTo>
                <a:lnTo>
                  <a:pt x="2216908" y="496551"/>
                </a:lnTo>
                <a:lnTo>
                  <a:pt x="2230803" y="493578"/>
                </a:lnTo>
                <a:lnTo>
                  <a:pt x="2235096" y="493578"/>
                </a:lnTo>
                <a:lnTo>
                  <a:pt x="2205277" y="486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197917" y="4604237"/>
            <a:ext cx="2503170" cy="690245"/>
          </a:xfrm>
          <a:custGeom>
            <a:avLst/>
            <a:gdLst/>
            <a:ahLst/>
            <a:cxnLst/>
            <a:rect l="l" t="t" r="r" b="b"/>
            <a:pathLst>
              <a:path w="2503170" h="690245">
                <a:moveTo>
                  <a:pt x="2455337" y="661238"/>
                </a:moveTo>
                <a:lnTo>
                  <a:pt x="2367297" y="676456"/>
                </a:lnTo>
                <a:lnTo>
                  <a:pt x="2364450" y="680031"/>
                </a:lnTo>
                <a:lnTo>
                  <a:pt x="2366460" y="687316"/>
                </a:lnTo>
                <a:lnTo>
                  <a:pt x="2370814" y="689637"/>
                </a:lnTo>
                <a:lnTo>
                  <a:pt x="2490078" y="669037"/>
                </a:lnTo>
                <a:lnTo>
                  <a:pt x="2484866" y="669037"/>
                </a:lnTo>
                <a:lnTo>
                  <a:pt x="2455337" y="661238"/>
                </a:lnTo>
                <a:close/>
              </a:path>
              <a:path w="2503170" h="690245">
                <a:moveTo>
                  <a:pt x="2471611" y="658425"/>
                </a:moveTo>
                <a:lnTo>
                  <a:pt x="2455337" y="661238"/>
                </a:lnTo>
                <a:lnTo>
                  <a:pt x="2484866" y="669037"/>
                </a:lnTo>
                <a:lnTo>
                  <a:pt x="2485653" y="667094"/>
                </a:lnTo>
                <a:lnTo>
                  <a:pt x="2481182" y="667094"/>
                </a:lnTo>
                <a:lnTo>
                  <a:pt x="2471611" y="658425"/>
                </a:lnTo>
                <a:close/>
              </a:path>
              <a:path w="2503170" h="690245">
                <a:moveTo>
                  <a:pt x="2407994" y="585017"/>
                </a:moveTo>
                <a:lnTo>
                  <a:pt x="2404645" y="587486"/>
                </a:lnTo>
                <a:lnTo>
                  <a:pt x="2401128" y="589955"/>
                </a:lnTo>
                <a:lnTo>
                  <a:pt x="2400793" y="594218"/>
                </a:lnTo>
                <a:lnTo>
                  <a:pt x="2403807" y="597010"/>
                </a:lnTo>
                <a:lnTo>
                  <a:pt x="2460562" y="648417"/>
                </a:lnTo>
                <a:lnTo>
                  <a:pt x="2490058" y="656207"/>
                </a:lnTo>
                <a:lnTo>
                  <a:pt x="2484866" y="669037"/>
                </a:lnTo>
                <a:lnTo>
                  <a:pt x="2490078" y="669037"/>
                </a:lnTo>
                <a:lnTo>
                  <a:pt x="2503122" y="666784"/>
                </a:lnTo>
                <a:lnTo>
                  <a:pt x="2416368" y="588053"/>
                </a:lnTo>
                <a:lnTo>
                  <a:pt x="2413353" y="585260"/>
                </a:lnTo>
                <a:lnTo>
                  <a:pt x="2407994" y="585017"/>
                </a:lnTo>
                <a:close/>
              </a:path>
              <a:path w="2503170" h="690245">
                <a:moveTo>
                  <a:pt x="2485536" y="656018"/>
                </a:moveTo>
                <a:lnTo>
                  <a:pt x="2471611" y="658425"/>
                </a:lnTo>
                <a:lnTo>
                  <a:pt x="2481182" y="667094"/>
                </a:lnTo>
                <a:lnTo>
                  <a:pt x="2485536" y="656018"/>
                </a:lnTo>
                <a:close/>
              </a:path>
              <a:path w="2503170" h="690245">
                <a:moveTo>
                  <a:pt x="2489343" y="656018"/>
                </a:moveTo>
                <a:lnTo>
                  <a:pt x="2485536" y="656018"/>
                </a:lnTo>
                <a:lnTo>
                  <a:pt x="2481182" y="667094"/>
                </a:lnTo>
                <a:lnTo>
                  <a:pt x="2485653" y="667094"/>
                </a:lnTo>
                <a:lnTo>
                  <a:pt x="2490058" y="656207"/>
                </a:lnTo>
                <a:lnTo>
                  <a:pt x="2489343" y="656018"/>
                </a:lnTo>
                <a:close/>
              </a:path>
              <a:path w="2503170" h="690245">
                <a:moveTo>
                  <a:pt x="5359" y="0"/>
                </a:moveTo>
                <a:lnTo>
                  <a:pt x="0" y="12816"/>
                </a:lnTo>
                <a:lnTo>
                  <a:pt x="2455337" y="661238"/>
                </a:lnTo>
                <a:lnTo>
                  <a:pt x="2471611" y="658425"/>
                </a:lnTo>
                <a:lnTo>
                  <a:pt x="2460562" y="648417"/>
                </a:lnTo>
                <a:lnTo>
                  <a:pt x="5359" y="0"/>
                </a:lnTo>
                <a:close/>
              </a:path>
              <a:path w="2503170" h="690245">
                <a:moveTo>
                  <a:pt x="2460562" y="648417"/>
                </a:moveTo>
                <a:lnTo>
                  <a:pt x="2471611" y="658425"/>
                </a:lnTo>
                <a:lnTo>
                  <a:pt x="2485536" y="656018"/>
                </a:lnTo>
                <a:lnTo>
                  <a:pt x="2489343" y="656018"/>
                </a:lnTo>
                <a:lnTo>
                  <a:pt x="2460562" y="6484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353001" y="4884140"/>
            <a:ext cx="2266950" cy="619760"/>
          </a:xfrm>
          <a:custGeom>
            <a:avLst/>
            <a:gdLst/>
            <a:ahLst/>
            <a:cxnLst/>
            <a:rect l="l" t="t" r="r" b="b"/>
            <a:pathLst>
              <a:path w="2266950" h="619760">
                <a:moveTo>
                  <a:pt x="2219020" y="590589"/>
                </a:moveTo>
                <a:lnTo>
                  <a:pt x="2131154" y="606090"/>
                </a:lnTo>
                <a:lnTo>
                  <a:pt x="2128139" y="609692"/>
                </a:lnTo>
                <a:lnTo>
                  <a:pt x="2130149" y="616963"/>
                </a:lnTo>
                <a:lnTo>
                  <a:pt x="2134671" y="619270"/>
                </a:lnTo>
                <a:lnTo>
                  <a:pt x="2253727" y="598279"/>
                </a:lnTo>
                <a:lnTo>
                  <a:pt x="2248555" y="598279"/>
                </a:lnTo>
                <a:lnTo>
                  <a:pt x="2219020" y="590589"/>
                </a:lnTo>
                <a:close/>
              </a:path>
              <a:path w="2266950" h="619760">
                <a:moveTo>
                  <a:pt x="2235270" y="587722"/>
                </a:moveTo>
                <a:lnTo>
                  <a:pt x="2219020" y="590589"/>
                </a:lnTo>
                <a:lnTo>
                  <a:pt x="2248555" y="598279"/>
                </a:lnTo>
                <a:lnTo>
                  <a:pt x="2249310" y="596349"/>
                </a:lnTo>
                <a:lnTo>
                  <a:pt x="2244871" y="596349"/>
                </a:lnTo>
                <a:lnTo>
                  <a:pt x="2235270" y="587722"/>
                </a:lnTo>
                <a:close/>
              </a:path>
              <a:path w="2266950" h="619760">
                <a:moveTo>
                  <a:pt x="2171348" y="514516"/>
                </a:moveTo>
                <a:lnTo>
                  <a:pt x="2167831" y="516998"/>
                </a:lnTo>
                <a:lnTo>
                  <a:pt x="2164482" y="519480"/>
                </a:lnTo>
                <a:lnTo>
                  <a:pt x="2164147" y="523743"/>
                </a:lnTo>
                <a:lnTo>
                  <a:pt x="2167161" y="526522"/>
                </a:lnTo>
                <a:lnTo>
                  <a:pt x="2224217" y="577791"/>
                </a:lnTo>
                <a:lnTo>
                  <a:pt x="2253580" y="585436"/>
                </a:lnTo>
                <a:lnTo>
                  <a:pt x="2248555" y="598279"/>
                </a:lnTo>
                <a:lnTo>
                  <a:pt x="2253727" y="598279"/>
                </a:lnTo>
                <a:lnTo>
                  <a:pt x="2266810" y="595972"/>
                </a:lnTo>
                <a:lnTo>
                  <a:pt x="2179722" y="517524"/>
                </a:lnTo>
                <a:lnTo>
                  <a:pt x="2176540" y="514745"/>
                </a:lnTo>
                <a:lnTo>
                  <a:pt x="2171348" y="514516"/>
                </a:lnTo>
                <a:close/>
              </a:path>
              <a:path w="2266950" h="619760">
                <a:moveTo>
                  <a:pt x="2249225" y="585260"/>
                </a:moveTo>
                <a:lnTo>
                  <a:pt x="2235270" y="587722"/>
                </a:lnTo>
                <a:lnTo>
                  <a:pt x="2244871" y="596349"/>
                </a:lnTo>
                <a:lnTo>
                  <a:pt x="2249225" y="585260"/>
                </a:lnTo>
                <a:close/>
              </a:path>
              <a:path w="2266950" h="619760">
                <a:moveTo>
                  <a:pt x="2252906" y="585260"/>
                </a:moveTo>
                <a:lnTo>
                  <a:pt x="2249225" y="585260"/>
                </a:lnTo>
                <a:lnTo>
                  <a:pt x="2244871" y="596349"/>
                </a:lnTo>
                <a:lnTo>
                  <a:pt x="2249310" y="596349"/>
                </a:lnTo>
                <a:lnTo>
                  <a:pt x="2253580" y="585436"/>
                </a:lnTo>
                <a:lnTo>
                  <a:pt x="2252906" y="585260"/>
                </a:lnTo>
                <a:close/>
              </a:path>
              <a:path w="2266950" h="619760">
                <a:moveTo>
                  <a:pt x="5024" y="0"/>
                </a:moveTo>
                <a:lnTo>
                  <a:pt x="0" y="12843"/>
                </a:lnTo>
                <a:lnTo>
                  <a:pt x="2219020" y="590589"/>
                </a:lnTo>
                <a:lnTo>
                  <a:pt x="2235270" y="587722"/>
                </a:lnTo>
                <a:lnTo>
                  <a:pt x="2224217" y="577791"/>
                </a:lnTo>
                <a:lnTo>
                  <a:pt x="5024" y="0"/>
                </a:lnTo>
                <a:close/>
              </a:path>
              <a:path w="2266950" h="619760">
                <a:moveTo>
                  <a:pt x="2224217" y="577791"/>
                </a:moveTo>
                <a:lnTo>
                  <a:pt x="2235270" y="587722"/>
                </a:lnTo>
                <a:lnTo>
                  <a:pt x="2249225" y="585260"/>
                </a:lnTo>
                <a:lnTo>
                  <a:pt x="2252906" y="585260"/>
                </a:lnTo>
                <a:lnTo>
                  <a:pt x="2224217" y="5777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934623" y="4789099"/>
            <a:ext cx="1871345" cy="109855"/>
          </a:xfrm>
          <a:custGeom>
            <a:avLst/>
            <a:gdLst/>
            <a:ahLst/>
            <a:cxnLst/>
            <a:rect l="l" t="t" r="r" b="b"/>
            <a:pathLst>
              <a:path w="1871345" h="109854">
                <a:moveTo>
                  <a:pt x="1837552" y="54920"/>
                </a:moveTo>
                <a:lnTo>
                  <a:pt x="1745452" y="98184"/>
                </a:lnTo>
                <a:lnTo>
                  <a:pt x="1744112" y="102325"/>
                </a:lnTo>
                <a:lnTo>
                  <a:pt x="1748802" y="108760"/>
                </a:lnTo>
                <a:lnTo>
                  <a:pt x="1753826" y="109840"/>
                </a:lnTo>
                <a:lnTo>
                  <a:pt x="1856368" y="61665"/>
                </a:lnTo>
                <a:lnTo>
                  <a:pt x="1854145" y="61665"/>
                </a:lnTo>
                <a:lnTo>
                  <a:pt x="1854145" y="60747"/>
                </a:lnTo>
                <a:lnTo>
                  <a:pt x="1849958" y="60747"/>
                </a:lnTo>
                <a:lnTo>
                  <a:pt x="1837552" y="54920"/>
                </a:lnTo>
                <a:close/>
              </a:path>
              <a:path w="1871345" h="109854">
                <a:moveTo>
                  <a:pt x="1823193" y="48174"/>
                </a:moveTo>
                <a:lnTo>
                  <a:pt x="0" y="48174"/>
                </a:lnTo>
                <a:lnTo>
                  <a:pt x="0" y="61665"/>
                </a:lnTo>
                <a:lnTo>
                  <a:pt x="1823193" y="61665"/>
                </a:lnTo>
                <a:lnTo>
                  <a:pt x="1837552" y="54920"/>
                </a:lnTo>
                <a:lnTo>
                  <a:pt x="1823193" y="48174"/>
                </a:lnTo>
                <a:close/>
              </a:path>
              <a:path w="1871345" h="109854">
                <a:moveTo>
                  <a:pt x="1856372" y="48174"/>
                </a:moveTo>
                <a:lnTo>
                  <a:pt x="1854145" y="48174"/>
                </a:lnTo>
                <a:lnTo>
                  <a:pt x="1854145" y="61665"/>
                </a:lnTo>
                <a:lnTo>
                  <a:pt x="1856368" y="61665"/>
                </a:lnTo>
                <a:lnTo>
                  <a:pt x="1870726" y="54920"/>
                </a:lnTo>
                <a:lnTo>
                  <a:pt x="1856372" y="48174"/>
                </a:lnTo>
                <a:close/>
              </a:path>
              <a:path w="1871345" h="109854">
                <a:moveTo>
                  <a:pt x="1849958" y="49092"/>
                </a:moveTo>
                <a:lnTo>
                  <a:pt x="1837552" y="54920"/>
                </a:lnTo>
                <a:lnTo>
                  <a:pt x="1849958" y="60747"/>
                </a:lnTo>
                <a:lnTo>
                  <a:pt x="1849958" y="49092"/>
                </a:lnTo>
                <a:close/>
              </a:path>
              <a:path w="1871345" h="109854">
                <a:moveTo>
                  <a:pt x="1854145" y="49092"/>
                </a:moveTo>
                <a:lnTo>
                  <a:pt x="1849958" y="49092"/>
                </a:lnTo>
                <a:lnTo>
                  <a:pt x="1849958" y="60747"/>
                </a:lnTo>
                <a:lnTo>
                  <a:pt x="1854145" y="60747"/>
                </a:lnTo>
                <a:lnTo>
                  <a:pt x="1854145" y="49092"/>
                </a:lnTo>
                <a:close/>
              </a:path>
              <a:path w="1871345" h="109854">
                <a:moveTo>
                  <a:pt x="1753826" y="0"/>
                </a:moveTo>
                <a:lnTo>
                  <a:pt x="1748802" y="1092"/>
                </a:lnTo>
                <a:lnTo>
                  <a:pt x="1744112" y="7527"/>
                </a:lnTo>
                <a:lnTo>
                  <a:pt x="1745452" y="11655"/>
                </a:lnTo>
                <a:lnTo>
                  <a:pt x="1837552" y="54920"/>
                </a:lnTo>
                <a:lnTo>
                  <a:pt x="1849958" y="49092"/>
                </a:lnTo>
                <a:lnTo>
                  <a:pt x="1854145" y="49092"/>
                </a:lnTo>
                <a:lnTo>
                  <a:pt x="1854145" y="48174"/>
                </a:lnTo>
                <a:lnTo>
                  <a:pt x="1856372" y="48174"/>
                </a:lnTo>
                <a:lnTo>
                  <a:pt x="17538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3210" y="913333"/>
            <a:ext cx="323913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00910" algn="l"/>
              </a:tabLst>
            </a:pPr>
            <a:r>
              <a:rPr dirty="0" spc="285"/>
              <a:t>H</a:t>
            </a:r>
            <a:r>
              <a:rPr dirty="0" spc="290"/>
              <a:t>UM</a:t>
            </a:r>
            <a:r>
              <a:rPr dirty="0" spc="295"/>
              <a:t>A</a:t>
            </a:r>
            <a:r>
              <a:rPr dirty="0"/>
              <a:t>N</a:t>
            </a:r>
            <a:r>
              <a:rPr dirty="0"/>
              <a:t>	</a:t>
            </a:r>
            <a:r>
              <a:rPr dirty="0" spc="300"/>
              <a:t>E</a:t>
            </a:r>
            <a:r>
              <a:rPr dirty="0" spc="295"/>
              <a:t>Y</a:t>
            </a:r>
            <a:r>
              <a:rPr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683564" y="1484845"/>
            <a:ext cx="7776845" cy="4680585"/>
          </a:xfrm>
          <a:custGeom>
            <a:avLst/>
            <a:gdLst/>
            <a:ahLst/>
            <a:cxnLst/>
            <a:rect l="l" t="t" r="r" b="b"/>
            <a:pathLst>
              <a:path w="7776845" h="4680585">
                <a:moveTo>
                  <a:pt x="0" y="4680458"/>
                </a:moveTo>
                <a:lnTo>
                  <a:pt x="7776845" y="4680458"/>
                </a:lnTo>
                <a:lnTo>
                  <a:pt x="7776845" y="0"/>
                </a:lnTo>
                <a:lnTo>
                  <a:pt x="0" y="0"/>
                </a:lnTo>
                <a:lnTo>
                  <a:pt x="0" y="4680458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62406" y="1465859"/>
            <a:ext cx="7621905" cy="4452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30000"/>
              </a:lnSpc>
              <a:spcBef>
                <a:spcPts val="100"/>
              </a:spcBef>
              <a:buFont typeface="Wingdings"/>
              <a:buChar char=""/>
              <a:tabLst>
                <a:tab pos="287020" algn="l"/>
              </a:tabLst>
            </a:pPr>
            <a:r>
              <a:rPr dirty="0" sz="2200">
                <a:latin typeface="Garamond"/>
                <a:cs typeface="Garamond"/>
              </a:rPr>
              <a:t>The </a:t>
            </a:r>
            <a:r>
              <a:rPr dirty="0" sz="2200" spc="-5">
                <a:latin typeface="Garamond"/>
                <a:cs typeface="Garamond"/>
              </a:rPr>
              <a:t>front </a:t>
            </a:r>
            <a:r>
              <a:rPr dirty="0" sz="2200" spc="10">
                <a:latin typeface="Garamond"/>
                <a:cs typeface="Garamond"/>
              </a:rPr>
              <a:t>part </a:t>
            </a:r>
            <a:r>
              <a:rPr dirty="0" sz="2200" spc="-5">
                <a:latin typeface="Garamond"/>
                <a:cs typeface="Garamond"/>
              </a:rPr>
              <a:t>of the eye called </a:t>
            </a:r>
            <a:r>
              <a:rPr dirty="0" sz="2200" spc="5">
                <a:latin typeface="Garamond"/>
                <a:cs typeface="Garamond"/>
              </a:rPr>
              <a:t>cornea, </a:t>
            </a:r>
            <a:r>
              <a:rPr dirty="0" sz="2200" spc="-5">
                <a:latin typeface="Garamond"/>
                <a:cs typeface="Garamond"/>
              </a:rPr>
              <a:t>is made of transparent </a:t>
            </a:r>
            <a:r>
              <a:rPr dirty="0" sz="2200" spc="540">
                <a:latin typeface="Garamond"/>
                <a:cs typeface="Garamond"/>
              </a:rPr>
              <a:t> </a:t>
            </a:r>
            <a:r>
              <a:rPr dirty="0" sz="2200" spc="-5">
                <a:latin typeface="Garamond"/>
                <a:cs typeface="Garamond"/>
              </a:rPr>
              <a:t>substance </a:t>
            </a:r>
            <a:r>
              <a:rPr dirty="0" sz="2200">
                <a:latin typeface="Garamond"/>
                <a:cs typeface="Garamond"/>
              </a:rPr>
              <a:t>and </a:t>
            </a:r>
            <a:r>
              <a:rPr dirty="0" sz="2200" spc="-5">
                <a:latin typeface="Garamond"/>
                <a:cs typeface="Garamond"/>
              </a:rPr>
              <a:t>its </a:t>
            </a:r>
            <a:r>
              <a:rPr dirty="0" sz="2200" spc="-10">
                <a:latin typeface="Garamond"/>
                <a:cs typeface="Garamond"/>
              </a:rPr>
              <a:t>outer </a:t>
            </a:r>
            <a:r>
              <a:rPr dirty="0" sz="2200" spc="-5">
                <a:latin typeface="Garamond"/>
                <a:cs typeface="Garamond"/>
              </a:rPr>
              <a:t>surface is </a:t>
            </a:r>
            <a:r>
              <a:rPr dirty="0" sz="2200" spc="-15">
                <a:latin typeface="Garamond"/>
                <a:cs typeface="Garamond"/>
              </a:rPr>
              <a:t>convex </a:t>
            </a:r>
            <a:r>
              <a:rPr dirty="0" sz="2200" spc="-5">
                <a:latin typeface="Garamond"/>
                <a:cs typeface="Garamond"/>
              </a:rPr>
              <a:t>in </a:t>
            </a:r>
            <a:r>
              <a:rPr dirty="0" sz="2200" spc="-10">
                <a:latin typeface="Garamond"/>
                <a:cs typeface="Garamond"/>
              </a:rPr>
              <a:t>shape. </a:t>
            </a:r>
            <a:r>
              <a:rPr dirty="0" sz="2200" spc="-5">
                <a:latin typeface="Garamond"/>
                <a:cs typeface="Garamond"/>
              </a:rPr>
              <a:t>It </a:t>
            </a:r>
            <a:r>
              <a:rPr dirty="0" sz="2200" spc="-10">
                <a:latin typeface="Garamond"/>
                <a:cs typeface="Garamond"/>
              </a:rPr>
              <a:t>is </a:t>
            </a:r>
            <a:r>
              <a:rPr dirty="0" sz="2200" spc="-5">
                <a:latin typeface="Garamond"/>
                <a:cs typeface="Garamond"/>
              </a:rPr>
              <a:t>through  </a:t>
            </a:r>
            <a:r>
              <a:rPr dirty="0" sz="2200">
                <a:latin typeface="Garamond"/>
                <a:cs typeface="Garamond"/>
              </a:rPr>
              <a:t>cornea </a:t>
            </a:r>
            <a:r>
              <a:rPr dirty="0" sz="2200" spc="-5">
                <a:latin typeface="Garamond"/>
                <a:cs typeface="Garamond"/>
              </a:rPr>
              <a:t>that the light coming from </a:t>
            </a:r>
            <a:r>
              <a:rPr dirty="0" sz="2200" spc="-10">
                <a:latin typeface="Garamond"/>
                <a:cs typeface="Garamond"/>
              </a:rPr>
              <a:t>objects enters </a:t>
            </a:r>
            <a:r>
              <a:rPr dirty="0" sz="2200" spc="-5">
                <a:latin typeface="Garamond"/>
                <a:cs typeface="Garamond"/>
              </a:rPr>
              <a:t>the </a:t>
            </a:r>
            <a:r>
              <a:rPr dirty="0" sz="2200" spc="-20">
                <a:latin typeface="Garamond"/>
                <a:cs typeface="Garamond"/>
              </a:rPr>
              <a:t>eyes. Just </a:t>
            </a:r>
            <a:r>
              <a:rPr dirty="0" sz="2200" spc="-5">
                <a:latin typeface="Garamond"/>
                <a:cs typeface="Garamond"/>
              </a:rPr>
              <a:t>behind  the </a:t>
            </a:r>
            <a:r>
              <a:rPr dirty="0" sz="2200">
                <a:latin typeface="Garamond"/>
                <a:cs typeface="Garamond"/>
              </a:rPr>
              <a:t>cornea </a:t>
            </a:r>
            <a:r>
              <a:rPr dirty="0" sz="2200" spc="-5">
                <a:latin typeface="Garamond"/>
                <a:cs typeface="Garamond"/>
              </a:rPr>
              <a:t>is </a:t>
            </a:r>
            <a:r>
              <a:rPr dirty="0" sz="2200" spc="-10">
                <a:latin typeface="Garamond"/>
                <a:cs typeface="Garamond"/>
              </a:rPr>
              <a:t>iris which </a:t>
            </a:r>
            <a:r>
              <a:rPr dirty="0" sz="2200" spc="-5">
                <a:latin typeface="Garamond"/>
                <a:cs typeface="Garamond"/>
              </a:rPr>
              <a:t>is </a:t>
            </a:r>
            <a:r>
              <a:rPr dirty="0" sz="2200" spc="-10">
                <a:latin typeface="Garamond"/>
                <a:cs typeface="Garamond"/>
              </a:rPr>
              <a:t>also </a:t>
            </a:r>
            <a:r>
              <a:rPr dirty="0" sz="2200" spc="-5">
                <a:latin typeface="Garamond"/>
                <a:cs typeface="Garamond"/>
              </a:rPr>
              <a:t>called colored diaphragm. A hole in the  middle of the iris is called </a:t>
            </a:r>
            <a:r>
              <a:rPr dirty="0" sz="2200" spc="-10">
                <a:latin typeface="Garamond"/>
                <a:cs typeface="Garamond"/>
              </a:rPr>
              <a:t>pupil. </a:t>
            </a:r>
            <a:r>
              <a:rPr dirty="0" sz="2200">
                <a:latin typeface="Garamond"/>
                <a:cs typeface="Garamond"/>
              </a:rPr>
              <a:t>Then </a:t>
            </a:r>
            <a:r>
              <a:rPr dirty="0" sz="2200" spc="-5">
                <a:latin typeface="Garamond"/>
                <a:cs typeface="Garamond"/>
              </a:rPr>
              <a:t>behind it is the eye lens </a:t>
            </a:r>
            <a:r>
              <a:rPr dirty="0" sz="2200" spc="-15">
                <a:latin typeface="Garamond"/>
                <a:cs typeface="Garamond"/>
              </a:rPr>
              <a:t>which </a:t>
            </a:r>
            <a:r>
              <a:rPr dirty="0" sz="2200" spc="520">
                <a:latin typeface="Garamond"/>
                <a:cs typeface="Garamond"/>
              </a:rPr>
              <a:t> </a:t>
            </a:r>
            <a:r>
              <a:rPr dirty="0" sz="2200" spc="-5">
                <a:latin typeface="Garamond"/>
                <a:cs typeface="Garamond"/>
              </a:rPr>
              <a:t>is a </a:t>
            </a:r>
            <a:r>
              <a:rPr dirty="0" sz="2200" spc="-15">
                <a:latin typeface="Garamond"/>
                <a:cs typeface="Garamond"/>
              </a:rPr>
              <a:t>convex </a:t>
            </a:r>
            <a:r>
              <a:rPr dirty="0" sz="2200" spc="-20">
                <a:latin typeface="Garamond"/>
                <a:cs typeface="Garamond"/>
              </a:rPr>
              <a:t>lens. </a:t>
            </a:r>
            <a:r>
              <a:rPr dirty="0" sz="2200" spc="-5">
                <a:latin typeface="Garamond"/>
                <a:cs typeface="Garamond"/>
              </a:rPr>
              <a:t>It is due to the </a:t>
            </a:r>
            <a:r>
              <a:rPr dirty="0" sz="2200">
                <a:latin typeface="Garamond"/>
                <a:cs typeface="Garamond"/>
              </a:rPr>
              <a:t>support of </a:t>
            </a:r>
            <a:r>
              <a:rPr dirty="0" sz="2200" spc="5">
                <a:latin typeface="Garamond"/>
                <a:cs typeface="Garamond"/>
              </a:rPr>
              <a:t>ciliary </a:t>
            </a:r>
            <a:r>
              <a:rPr dirty="0" sz="2200" spc="-10">
                <a:latin typeface="Garamond"/>
                <a:cs typeface="Garamond"/>
              </a:rPr>
              <a:t>muscles </a:t>
            </a:r>
            <a:r>
              <a:rPr dirty="0" sz="2200" spc="-5">
                <a:latin typeface="Garamond"/>
                <a:cs typeface="Garamond"/>
              </a:rPr>
              <a:t>that the </a:t>
            </a:r>
            <a:r>
              <a:rPr dirty="0" sz="2200" spc="-10">
                <a:latin typeface="Garamond"/>
                <a:cs typeface="Garamond"/>
              </a:rPr>
              <a:t>eye  </a:t>
            </a:r>
            <a:r>
              <a:rPr dirty="0" sz="2200" spc="-5">
                <a:latin typeface="Garamond"/>
                <a:cs typeface="Garamond"/>
              </a:rPr>
              <a:t>lens is </a:t>
            </a:r>
            <a:r>
              <a:rPr dirty="0" sz="2200" spc="-10">
                <a:latin typeface="Garamond"/>
                <a:cs typeface="Garamond"/>
              </a:rPr>
              <a:t>held in </a:t>
            </a:r>
            <a:r>
              <a:rPr dirty="0" sz="2200" spc="-5">
                <a:latin typeface="Garamond"/>
                <a:cs typeface="Garamond"/>
              </a:rPr>
              <a:t>position. Eye lens is </a:t>
            </a:r>
            <a:r>
              <a:rPr dirty="0" sz="2200">
                <a:latin typeface="Garamond"/>
                <a:cs typeface="Garamond"/>
              </a:rPr>
              <a:t>flexible </a:t>
            </a:r>
            <a:r>
              <a:rPr dirty="0" sz="2200" spc="-5">
                <a:latin typeface="Garamond"/>
                <a:cs typeface="Garamond"/>
              </a:rPr>
              <a:t>and thus can change its </a:t>
            </a:r>
            <a:r>
              <a:rPr dirty="0" sz="2200" spc="540">
                <a:latin typeface="Garamond"/>
                <a:cs typeface="Garamond"/>
              </a:rPr>
              <a:t> </a:t>
            </a:r>
            <a:r>
              <a:rPr dirty="0" sz="2200" spc="-5">
                <a:latin typeface="Garamond"/>
                <a:cs typeface="Garamond"/>
              </a:rPr>
              <a:t>focal length </a:t>
            </a:r>
            <a:r>
              <a:rPr dirty="0" sz="2200" spc="-10">
                <a:latin typeface="Garamond"/>
                <a:cs typeface="Garamond"/>
              </a:rPr>
              <a:t>and </a:t>
            </a:r>
            <a:r>
              <a:rPr dirty="0" sz="2200" spc="-5">
                <a:latin typeface="Garamond"/>
                <a:cs typeface="Garamond"/>
              </a:rPr>
              <a:t>shape with the </a:t>
            </a:r>
            <a:r>
              <a:rPr dirty="0" sz="2200" spc="-10">
                <a:latin typeface="Garamond"/>
                <a:cs typeface="Garamond"/>
              </a:rPr>
              <a:t>help </a:t>
            </a:r>
            <a:r>
              <a:rPr dirty="0" sz="2200" spc="-5">
                <a:latin typeface="Garamond"/>
                <a:cs typeface="Garamond"/>
              </a:rPr>
              <a:t>of </a:t>
            </a:r>
            <a:r>
              <a:rPr dirty="0" sz="2200" spc="5">
                <a:latin typeface="Garamond"/>
                <a:cs typeface="Garamond"/>
              </a:rPr>
              <a:t>ciliary</a:t>
            </a:r>
            <a:r>
              <a:rPr dirty="0" sz="2200" spc="-120">
                <a:latin typeface="Garamond"/>
                <a:cs typeface="Garamond"/>
              </a:rPr>
              <a:t> </a:t>
            </a:r>
            <a:r>
              <a:rPr dirty="0" sz="2200" spc="-20">
                <a:latin typeface="Garamond"/>
                <a:cs typeface="Garamond"/>
              </a:rPr>
              <a:t>muscles.</a:t>
            </a:r>
            <a:endParaRPr sz="2200">
              <a:latin typeface="Garamond"/>
              <a:cs typeface="Garamond"/>
            </a:endParaRPr>
          </a:p>
          <a:p>
            <a:pPr algn="just" marL="287020" indent="-274320">
              <a:lnSpc>
                <a:spcPct val="100000"/>
              </a:lnSpc>
              <a:spcBef>
                <a:spcPts val="1320"/>
              </a:spcBef>
              <a:buFont typeface="Wingdings"/>
              <a:buChar char=""/>
              <a:tabLst>
                <a:tab pos="287020" algn="l"/>
              </a:tabLst>
            </a:pPr>
            <a:r>
              <a:rPr dirty="0" sz="2200" spc="-5">
                <a:latin typeface="Garamond"/>
                <a:cs typeface="Garamond"/>
              </a:rPr>
              <a:t>Behind</a:t>
            </a:r>
            <a:r>
              <a:rPr dirty="0" sz="2200" spc="195">
                <a:latin typeface="Garamond"/>
                <a:cs typeface="Garamond"/>
              </a:rPr>
              <a:t> </a:t>
            </a:r>
            <a:r>
              <a:rPr dirty="0" sz="2200" spc="-5">
                <a:latin typeface="Garamond"/>
                <a:cs typeface="Garamond"/>
              </a:rPr>
              <a:t>the</a:t>
            </a:r>
            <a:r>
              <a:rPr dirty="0" sz="2200" spc="185">
                <a:latin typeface="Garamond"/>
                <a:cs typeface="Garamond"/>
              </a:rPr>
              <a:t> </a:t>
            </a:r>
            <a:r>
              <a:rPr dirty="0" sz="2200" spc="-5">
                <a:latin typeface="Garamond"/>
                <a:cs typeface="Garamond"/>
              </a:rPr>
              <a:t>eye</a:t>
            </a:r>
            <a:r>
              <a:rPr dirty="0" sz="2200" spc="190">
                <a:latin typeface="Garamond"/>
                <a:cs typeface="Garamond"/>
              </a:rPr>
              <a:t> </a:t>
            </a:r>
            <a:r>
              <a:rPr dirty="0" sz="2200" spc="-5">
                <a:latin typeface="Garamond"/>
                <a:cs typeface="Garamond"/>
              </a:rPr>
              <a:t>lens</a:t>
            </a:r>
            <a:r>
              <a:rPr dirty="0" sz="2200" spc="200">
                <a:latin typeface="Garamond"/>
                <a:cs typeface="Garamond"/>
              </a:rPr>
              <a:t> </a:t>
            </a:r>
            <a:r>
              <a:rPr dirty="0" sz="2200" spc="-5">
                <a:latin typeface="Garamond"/>
                <a:cs typeface="Garamond"/>
              </a:rPr>
              <a:t>is</a:t>
            </a:r>
            <a:r>
              <a:rPr dirty="0" sz="2200" spc="195">
                <a:latin typeface="Garamond"/>
                <a:cs typeface="Garamond"/>
              </a:rPr>
              <a:t> </a:t>
            </a:r>
            <a:r>
              <a:rPr dirty="0" sz="2200" spc="-5">
                <a:latin typeface="Garamond"/>
                <a:cs typeface="Garamond"/>
              </a:rPr>
              <a:t>retina</a:t>
            </a:r>
            <a:r>
              <a:rPr dirty="0" sz="2200" spc="185">
                <a:latin typeface="Garamond"/>
                <a:cs typeface="Garamond"/>
              </a:rPr>
              <a:t> </a:t>
            </a:r>
            <a:r>
              <a:rPr dirty="0" sz="2200">
                <a:latin typeface="Garamond"/>
                <a:cs typeface="Garamond"/>
              </a:rPr>
              <a:t>on</a:t>
            </a:r>
            <a:r>
              <a:rPr dirty="0" sz="2200" spc="190">
                <a:latin typeface="Garamond"/>
                <a:cs typeface="Garamond"/>
              </a:rPr>
              <a:t> </a:t>
            </a:r>
            <a:r>
              <a:rPr dirty="0" sz="2200" spc="-10">
                <a:latin typeface="Garamond"/>
                <a:cs typeface="Garamond"/>
              </a:rPr>
              <a:t>which</a:t>
            </a:r>
            <a:r>
              <a:rPr dirty="0" sz="2200" spc="195">
                <a:latin typeface="Garamond"/>
                <a:cs typeface="Garamond"/>
              </a:rPr>
              <a:t> </a:t>
            </a:r>
            <a:r>
              <a:rPr dirty="0" sz="2200" spc="-5">
                <a:latin typeface="Garamond"/>
                <a:cs typeface="Garamond"/>
              </a:rPr>
              <a:t>the</a:t>
            </a:r>
            <a:r>
              <a:rPr dirty="0" sz="2200" spc="185">
                <a:latin typeface="Garamond"/>
                <a:cs typeface="Garamond"/>
              </a:rPr>
              <a:t> </a:t>
            </a:r>
            <a:r>
              <a:rPr dirty="0" sz="2200">
                <a:latin typeface="Garamond"/>
                <a:cs typeface="Garamond"/>
              </a:rPr>
              <a:t>image</a:t>
            </a:r>
            <a:r>
              <a:rPr dirty="0" sz="2200" spc="195">
                <a:latin typeface="Garamond"/>
                <a:cs typeface="Garamond"/>
              </a:rPr>
              <a:t> </a:t>
            </a:r>
            <a:r>
              <a:rPr dirty="0" sz="2200" spc="-5">
                <a:latin typeface="Garamond"/>
                <a:cs typeface="Garamond"/>
              </a:rPr>
              <a:t>is</a:t>
            </a:r>
            <a:r>
              <a:rPr dirty="0" sz="2200" spc="195">
                <a:latin typeface="Garamond"/>
                <a:cs typeface="Garamond"/>
              </a:rPr>
              <a:t> </a:t>
            </a:r>
            <a:r>
              <a:rPr dirty="0" sz="2200" spc="10">
                <a:latin typeface="Garamond"/>
                <a:cs typeface="Garamond"/>
              </a:rPr>
              <a:t>formed</a:t>
            </a:r>
            <a:r>
              <a:rPr dirty="0" sz="2200" spc="200">
                <a:latin typeface="Garamond"/>
                <a:cs typeface="Garamond"/>
              </a:rPr>
              <a:t> </a:t>
            </a:r>
            <a:r>
              <a:rPr dirty="0" sz="2200" spc="-5">
                <a:latin typeface="Garamond"/>
                <a:cs typeface="Garamond"/>
              </a:rPr>
              <a:t>in</a:t>
            </a:r>
            <a:r>
              <a:rPr dirty="0" sz="2200" spc="185">
                <a:latin typeface="Garamond"/>
                <a:cs typeface="Garamond"/>
              </a:rPr>
              <a:t> </a:t>
            </a:r>
            <a:r>
              <a:rPr dirty="0" sz="2200" spc="-5">
                <a:latin typeface="Garamond"/>
                <a:cs typeface="Garamond"/>
              </a:rPr>
              <a:t>the</a:t>
            </a:r>
            <a:endParaRPr sz="2200">
              <a:latin typeface="Garamond"/>
              <a:cs typeface="Garamond"/>
            </a:endParaRPr>
          </a:p>
          <a:p>
            <a:pPr algn="just" marL="12700">
              <a:lnSpc>
                <a:spcPct val="100000"/>
              </a:lnSpc>
              <a:spcBef>
                <a:spcPts val="795"/>
              </a:spcBef>
            </a:pPr>
            <a:r>
              <a:rPr dirty="0" sz="2200" spc="-10">
                <a:latin typeface="Garamond"/>
                <a:cs typeface="Garamond"/>
              </a:rPr>
              <a:t>eye</a:t>
            </a:r>
            <a:endParaRPr sz="22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980" y="697179"/>
            <a:ext cx="324040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02180" algn="l"/>
              </a:tabLst>
            </a:pPr>
            <a:r>
              <a:rPr dirty="0" spc="290"/>
              <a:t>HU</a:t>
            </a:r>
            <a:r>
              <a:rPr dirty="0" spc="295"/>
              <a:t>MA</a:t>
            </a:r>
            <a:r>
              <a:rPr dirty="0"/>
              <a:t>N</a:t>
            </a:r>
            <a:r>
              <a:rPr dirty="0"/>
              <a:t>	</a:t>
            </a:r>
            <a:r>
              <a:rPr dirty="0" spc="300"/>
              <a:t>E</a:t>
            </a:r>
            <a:r>
              <a:rPr dirty="0" spc="295"/>
              <a:t>Y</a:t>
            </a:r>
            <a:r>
              <a:rPr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683564" y="1340827"/>
            <a:ext cx="7849234" cy="4680585"/>
          </a:xfrm>
          <a:custGeom>
            <a:avLst/>
            <a:gdLst/>
            <a:ahLst/>
            <a:cxnLst/>
            <a:rect l="l" t="t" r="r" b="b"/>
            <a:pathLst>
              <a:path w="7849234" h="4680585">
                <a:moveTo>
                  <a:pt x="0" y="4680458"/>
                </a:moveTo>
                <a:lnTo>
                  <a:pt x="7848854" y="4680458"/>
                </a:lnTo>
                <a:lnTo>
                  <a:pt x="7848854" y="0"/>
                </a:lnTo>
                <a:lnTo>
                  <a:pt x="0" y="0"/>
                </a:lnTo>
                <a:lnTo>
                  <a:pt x="0" y="4680458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62406" y="1298173"/>
            <a:ext cx="7633334" cy="44157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  <a:buSzPct val="95833"/>
              <a:buFont typeface="Wingdings"/>
              <a:buChar char=""/>
              <a:tabLst>
                <a:tab pos="287020" algn="l"/>
              </a:tabLst>
            </a:pPr>
            <a:r>
              <a:rPr dirty="0" sz="2400" spc="5">
                <a:latin typeface="Garamond"/>
                <a:cs typeface="Garamond"/>
              </a:rPr>
              <a:t>The </a:t>
            </a:r>
            <a:r>
              <a:rPr dirty="0" sz="2400">
                <a:latin typeface="Garamond"/>
                <a:cs typeface="Garamond"/>
              </a:rPr>
              <a:t>light </a:t>
            </a:r>
            <a:r>
              <a:rPr dirty="0" sz="2400" spc="-10">
                <a:latin typeface="Garamond"/>
                <a:cs typeface="Garamond"/>
              </a:rPr>
              <a:t>rays </a:t>
            </a:r>
            <a:r>
              <a:rPr dirty="0" sz="2400">
                <a:latin typeface="Garamond"/>
                <a:cs typeface="Garamond"/>
              </a:rPr>
              <a:t>coming from the </a:t>
            </a:r>
            <a:r>
              <a:rPr dirty="0" sz="2400" spc="-5">
                <a:latin typeface="Garamond"/>
                <a:cs typeface="Garamond"/>
              </a:rPr>
              <a:t>object enter </a:t>
            </a:r>
            <a:r>
              <a:rPr dirty="0" sz="2400">
                <a:latin typeface="Garamond"/>
                <a:cs typeface="Garamond"/>
              </a:rPr>
              <a:t>the </a:t>
            </a:r>
            <a:r>
              <a:rPr dirty="0" sz="2400" spc="-5">
                <a:latin typeface="Garamond"/>
                <a:cs typeface="Garamond"/>
              </a:rPr>
              <a:t>eyes </a:t>
            </a:r>
            <a:r>
              <a:rPr dirty="0" sz="2400">
                <a:latin typeface="Garamond"/>
                <a:cs typeface="Garamond"/>
              </a:rPr>
              <a:t>through  </a:t>
            </a:r>
            <a:r>
              <a:rPr dirty="0" sz="2400" spc="-5">
                <a:latin typeface="Garamond"/>
                <a:cs typeface="Garamond"/>
              </a:rPr>
              <a:t>pupil and </a:t>
            </a:r>
            <a:r>
              <a:rPr dirty="0" sz="2400">
                <a:latin typeface="Garamond"/>
                <a:cs typeface="Garamond"/>
              </a:rPr>
              <a:t>falls </a:t>
            </a:r>
            <a:r>
              <a:rPr dirty="0" sz="2400" spc="-5">
                <a:latin typeface="Garamond"/>
                <a:cs typeface="Garamond"/>
              </a:rPr>
              <a:t>on eye </a:t>
            </a:r>
            <a:r>
              <a:rPr dirty="0" sz="2400" spc="-25">
                <a:latin typeface="Garamond"/>
                <a:cs typeface="Garamond"/>
              </a:rPr>
              <a:t>lens. </a:t>
            </a:r>
            <a:r>
              <a:rPr dirty="0" sz="2400" spc="5">
                <a:latin typeface="Garamond"/>
                <a:cs typeface="Garamond"/>
              </a:rPr>
              <a:t>The </a:t>
            </a:r>
            <a:r>
              <a:rPr dirty="0" sz="2400" spc="-5">
                <a:latin typeface="Garamond"/>
                <a:cs typeface="Garamond"/>
              </a:rPr>
              <a:t>eye </a:t>
            </a:r>
            <a:r>
              <a:rPr dirty="0" sz="2400">
                <a:latin typeface="Garamond"/>
                <a:cs typeface="Garamond"/>
              </a:rPr>
              <a:t>lens </a:t>
            </a:r>
            <a:r>
              <a:rPr dirty="0" sz="2400" spc="-5">
                <a:latin typeface="Garamond"/>
                <a:cs typeface="Garamond"/>
              </a:rPr>
              <a:t>then </a:t>
            </a:r>
            <a:r>
              <a:rPr dirty="0" sz="2400" spc="-10">
                <a:latin typeface="Garamond"/>
                <a:cs typeface="Garamond"/>
              </a:rPr>
              <a:t>converge </a:t>
            </a:r>
            <a:r>
              <a:rPr dirty="0" sz="2400">
                <a:latin typeface="Garamond"/>
                <a:cs typeface="Garamond"/>
              </a:rPr>
              <a:t>the light  </a:t>
            </a:r>
            <a:r>
              <a:rPr dirty="0" sz="2400" spc="-10">
                <a:latin typeface="Garamond"/>
                <a:cs typeface="Garamond"/>
              </a:rPr>
              <a:t>rays </a:t>
            </a:r>
            <a:r>
              <a:rPr dirty="0" sz="2400" spc="-5">
                <a:latin typeface="Garamond"/>
                <a:cs typeface="Garamond"/>
              </a:rPr>
              <a:t>and produce an </a:t>
            </a:r>
            <a:r>
              <a:rPr dirty="0" sz="2400" spc="5">
                <a:latin typeface="Garamond"/>
                <a:cs typeface="Garamond"/>
              </a:rPr>
              <a:t>image </a:t>
            </a:r>
            <a:r>
              <a:rPr dirty="0" sz="2400" spc="-5">
                <a:latin typeface="Garamond"/>
                <a:cs typeface="Garamond"/>
              </a:rPr>
              <a:t>of </a:t>
            </a:r>
            <a:r>
              <a:rPr dirty="0" sz="2400">
                <a:latin typeface="Garamond"/>
                <a:cs typeface="Garamond"/>
              </a:rPr>
              <a:t>the </a:t>
            </a:r>
            <a:r>
              <a:rPr dirty="0" sz="2400" spc="-5">
                <a:latin typeface="Garamond"/>
                <a:cs typeface="Garamond"/>
              </a:rPr>
              <a:t>object on retina </a:t>
            </a:r>
            <a:r>
              <a:rPr dirty="0" sz="2400" spc="-15">
                <a:latin typeface="Garamond"/>
                <a:cs typeface="Garamond"/>
              </a:rPr>
              <a:t>which </a:t>
            </a:r>
            <a:r>
              <a:rPr dirty="0" sz="2400">
                <a:latin typeface="Garamond"/>
                <a:cs typeface="Garamond"/>
              </a:rPr>
              <a:t>is real  </a:t>
            </a:r>
            <a:r>
              <a:rPr dirty="0" sz="2400" spc="-5">
                <a:latin typeface="Garamond"/>
                <a:cs typeface="Garamond"/>
              </a:rPr>
              <a:t>and </a:t>
            </a:r>
            <a:r>
              <a:rPr dirty="0" sz="2400" spc="-10">
                <a:latin typeface="Garamond"/>
                <a:cs typeface="Garamond"/>
              </a:rPr>
              <a:t>inverted. </a:t>
            </a:r>
            <a:r>
              <a:rPr dirty="0" sz="2400" spc="-15">
                <a:latin typeface="Garamond"/>
                <a:cs typeface="Garamond"/>
              </a:rPr>
              <a:t>Retina </a:t>
            </a:r>
            <a:r>
              <a:rPr dirty="0" sz="2400" spc="-5">
                <a:latin typeface="Garamond"/>
                <a:cs typeface="Garamond"/>
              </a:rPr>
              <a:t>has </a:t>
            </a:r>
            <a:r>
              <a:rPr dirty="0" sz="2400">
                <a:latin typeface="Garamond"/>
                <a:cs typeface="Garamond"/>
              </a:rPr>
              <a:t>large </a:t>
            </a:r>
            <a:r>
              <a:rPr dirty="0" sz="2400" spc="-10">
                <a:latin typeface="Garamond"/>
                <a:cs typeface="Garamond"/>
              </a:rPr>
              <a:t>number </a:t>
            </a:r>
            <a:r>
              <a:rPr dirty="0" sz="2400" spc="-5">
                <a:latin typeface="Garamond"/>
                <a:cs typeface="Garamond"/>
              </a:rPr>
              <a:t>of </a:t>
            </a:r>
            <a:r>
              <a:rPr dirty="0" sz="2400">
                <a:latin typeface="Garamond"/>
                <a:cs typeface="Garamond"/>
              </a:rPr>
              <a:t>light </a:t>
            </a:r>
            <a:r>
              <a:rPr dirty="0" sz="2400" spc="-10">
                <a:latin typeface="Garamond"/>
                <a:cs typeface="Garamond"/>
              </a:rPr>
              <a:t>sensitive </a:t>
            </a:r>
            <a:r>
              <a:rPr dirty="0" sz="2400">
                <a:latin typeface="Garamond"/>
                <a:cs typeface="Garamond"/>
              </a:rPr>
              <a:t>cells  </a:t>
            </a:r>
            <a:r>
              <a:rPr dirty="0" sz="2400" spc="-10">
                <a:latin typeface="Garamond"/>
                <a:cs typeface="Garamond"/>
              </a:rPr>
              <a:t>which </a:t>
            </a:r>
            <a:r>
              <a:rPr dirty="0" sz="2400">
                <a:latin typeface="Garamond"/>
                <a:cs typeface="Garamond"/>
              </a:rPr>
              <a:t>can generate </a:t>
            </a:r>
            <a:r>
              <a:rPr dirty="0" sz="2400" spc="-5">
                <a:latin typeface="Garamond"/>
                <a:cs typeface="Garamond"/>
              </a:rPr>
              <a:t>electrical </a:t>
            </a:r>
            <a:r>
              <a:rPr dirty="0" sz="2400" spc="-15">
                <a:latin typeface="Garamond"/>
                <a:cs typeface="Garamond"/>
              </a:rPr>
              <a:t>signals. </a:t>
            </a:r>
            <a:r>
              <a:rPr dirty="0" sz="2400" spc="-10">
                <a:latin typeface="Garamond"/>
                <a:cs typeface="Garamond"/>
              </a:rPr>
              <a:t>After </a:t>
            </a:r>
            <a:r>
              <a:rPr dirty="0" sz="2400">
                <a:latin typeface="Garamond"/>
                <a:cs typeface="Garamond"/>
              </a:rPr>
              <a:t>the </a:t>
            </a:r>
            <a:r>
              <a:rPr dirty="0" sz="2400" spc="5">
                <a:latin typeface="Garamond"/>
                <a:cs typeface="Garamond"/>
              </a:rPr>
              <a:t>image </a:t>
            </a:r>
            <a:r>
              <a:rPr dirty="0" sz="2400">
                <a:latin typeface="Garamond"/>
                <a:cs typeface="Garamond"/>
              </a:rPr>
              <a:t>is </a:t>
            </a:r>
            <a:r>
              <a:rPr dirty="0" sz="2400" spc="10">
                <a:latin typeface="Garamond"/>
                <a:cs typeface="Garamond"/>
              </a:rPr>
              <a:t>formed  </a:t>
            </a:r>
            <a:r>
              <a:rPr dirty="0" sz="2400" spc="-5">
                <a:latin typeface="Garamond"/>
                <a:cs typeface="Garamond"/>
              </a:rPr>
              <a:t>on </a:t>
            </a:r>
            <a:r>
              <a:rPr dirty="0" sz="2400">
                <a:latin typeface="Garamond"/>
                <a:cs typeface="Garamond"/>
              </a:rPr>
              <a:t>the </a:t>
            </a:r>
            <a:r>
              <a:rPr dirty="0" sz="2400" spc="-5">
                <a:latin typeface="Garamond"/>
                <a:cs typeface="Garamond"/>
              </a:rPr>
              <a:t>retina </a:t>
            </a:r>
            <a:r>
              <a:rPr dirty="0" sz="2400">
                <a:latin typeface="Garamond"/>
                <a:cs typeface="Garamond"/>
              </a:rPr>
              <a:t>it sends </a:t>
            </a:r>
            <a:r>
              <a:rPr dirty="0" sz="2400" spc="-5">
                <a:latin typeface="Garamond"/>
                <a:cs typeface="Garamond"/>
              </a:rPr>
              <a:t>electrical signals </a:t>
            </a:r>
            <a:r>
              <a:rPr dirty="0" sz="2400">
                <a:latin typeface="Garamond"/>
                <a:cs typeface="Garamond"/>
              </a:rPr>
              <a:t>to the </a:t>
            </a:r>
            <a:r>
              <a:rPr dirty="0" sz="2400" spc="-5">
                <a:latin typeface="Garamond"/>
                <a:cs typeface="Garamond"/>
              </a:rPr>
              <a:t>brain </a:t>
            </a:r>
            <a:r>
              <a:rPr dirty="0" sz="2400" spc="-10">
                <a:latin typeface="Garamond"/>
                <a:cs typeface="Garamond"/>
              </a:rPr>
              <a:t>and </a:t>
            </a:r>
            <a:r>
              <a:rPr dirty="0" sz="2400" spc="-20">
                <a:latin typeface="Garamond"/>
                <a:cs typeface="Garamond"/>
              </a:rPr>
              <a:t>we </a:t>
            </a:r>
            <a:r>
              <a:rPr dirty="0" sz="2400" spc="-25">
                <a:latin typeface="Garamond"/>
                <a:cs typeface="Garamond"/>
              </a:rPr>
              <a:t>have </a:t>
            </a:r>
            <a:r>
              <a:rPr dirty="0" sz="2400">
                <a:latin typeface="Garamond"/>
                <a:cs typeface="Garamond"/>
              </a:rPr>
              <a:t>a  </a:t>
            </a:r>
            <a:r>
              <a:rPr dirty="0" sz="2400" spc="-5">
                <a:latin typeface="Garamond"/>
                <a:cs typeface="Garamond"/>
              </a:rPr>
              <a:t>sensation of image. </a:t>
            </a:r>
            <a:r>
              <a:rPr dirty="0" sz="2400" spc="-25">
                <a:latin typeface="Garamond"/>
                <a:cs typeface="Garamond"/>
              </a:rPr>
              <a:t>Also, </a:t>
            </a:r>
            <a:r>
              <a:rPr dirty="0" sz="2400" spc="-15">
                <a:latin typeface="Garamond"/>
                <a:cs typeface="Garamond"/>
              </a:rPr>
              <a:t>even </a:t>
            </a:r>
            <a:r>
              <a:rPr dirty="0" sz="2400">
                <a:latin typeface="Garamond"/>
                <a:cs typeface="Garamond"/>
              </a:rPr>
              <a:t>though the </a:t>
            </a:r>
            <a:r>
              <a:rPr dirty="0" sz="2400" spc="5">
                <a:latin typeface="Garamond"/>
                <a:cs typeface="Garamond"/>
              </a:rPr>
              <a:t>image </a:t>
            </a:r>
            <a:r>
              <a:rPr dirty="0" sz="2400" spc="10">
                <a:latin typeface="Garamond"/>
                <a:cs typeface="Garamond"/>
              </a:rPr>
              <a:t>formed </a:t>
            </a:r>
            <a:r>
              <a:rPr dirty="0" sz="2400" spc="-5">
                <a:latin typeface="Garamond"/>
                <a:cs typeface="Garamond"/>
              </a:rPr>
              <a:t>on  retina </a:t>
            </a:r>
            <a:r>
              <a:rPr dirty="0" sz="2400">
                <a:latin typeface="Garamond"/>
                <a:cs typeface="Garamond"/>
              </a:rPr>
              <a:t>is </a:t>
            </a:r>
            <a:r>
              <a:rPr dirty="0" sz="2400" spc="-10">
                <a:latin typeface="Garamond"/>
                <a:cs typeface="Garamond"/>
              </a:rPr>
              <a:t>inverted </a:t>
            </a:r>
            <a:r>
              <a:rPr dirty="0" sz="2400" spc="-5">
                <a:latin typeface="Garamond"/>
                <a:cs typeface="Garamond"/>
              </a:rPr>
              <a:t>out </a:t>
            </a:r>
            <a:r>
              <a:rPr dirty="0" sz="2400">
                <a:latin typeface="Garamond"/>
                <a:cs typeface="Garamond"/>
              </a:rPr>
              <a:t>mind </a:t>
            </a:r>
            <a:r>
              <a:rPr dirty="0" sz="2400" spc="-5">
                <a:latin typeface="Garamond"/>
                <a:cs typeface="Garamond"/>
              </a:rPr>
              <a:t>interprets </a:t>
            </a:r>
            <a:r>
              <a:rPr dirty="0" sz="2400">
                <a:latin typeface="Garamond"/>
                <a:cs typeface="Garamond"/>
              </a:rPr>
              <a:t>it </a:t>
            </a:r>
            <a:r>
              <a:rPr dirty="0" sz="2400" spc="-5">
                <a:latin typeface="Garamond"/>
                <a:cs typeface="Garamond"/>
              </a:rPr>
              <a:t>as</a:t>
            </a:r>
            <a:r>
              <a:rPr dirty="0" sz="2400" spc="15">
                <a:latin typeface="Garamond"/>
                <a:cs typeface="Garamond"/>
              </a:rPr>
              <a:t> </a:t>
            </a:r>
            <a:r>
              <a:rPr dirty="0" sz="2400" spc="-10">
                <a:latin typeface="Garamond"/>
                <a:cs typeface="Garamond"/>
              </a:rPr>
              <a:t>erect</a:t>
            </a:r>
            <a:endParaRPr sz="24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sabah</dc:creator>
  <dc:title>Lenses and Defects of Vision</dc:title>
  <dcterms:created xsi:type="dcterms:W3CDTF">2018-11-29T18:48:17Z</dcterms:created>
  <dcterms:modified xsi:type="dcterms:W3CDTF">2018-11-29T18:48:17Z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2018-11-29T00:00:00Z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2018-11-29T00:00:00Z</vt:filetime>
  </property>
</Properties>
</file>